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notesMasterIdLst>
    <p:notesMasterId r:id="rId60"/>
  </p:notesMasterIdLst>
  <p:sldIdLst>
    <p:sldId id="374" r:id="rId2"/>
    <p:sldId id="368" r:id="rId3"/>
    <p:sldId id="431" r:id="rId4"/>
    <p:sldId id="414" r:id="rId5"/>
    <p:sldId id="369" r:id="rId6"/>
    <p:sldId id="269" r:id="rId7"/>
    <p:sldId id="375" r:id="rId8"/>
    <p:sldId id="380" r:id="rId9"/>
    <p:sldId id="409" r:id="rId10"/>
    <p:sldId id="410" r:id="rId11"/>
    <p:sldId id="426" r:id="rId12"/>
    <p:sldId id="427" r:id="rId13"/>
    <p:sldId id="397" r:id="rId14"/>
    <p:sldId id="314" r:id="rId15"/>
    <p:sldId id="384" r:id="rId16"/>
    <p:sldId id="398" r:id="rId17"/>
    <p:sldId id="432" r:id="rId18"/>
    <p:sldId id="433" r:id="rId19"/>
    <p:sldId id="425" r:id="rId20"/>
    <p:sldId id="424" r:id="rId21"/>
    <p:sldId id="423" r:id="rId22"/>
    <p:sldId id="416" r:id="rId23"/>
    <p:sldId id="417" r:id="rId24"/>
    <p:sldId id="418" r:id="rId25"/>
    <p:sldId id="266" r:id="rId26"/>
    <p:sldId id="419" r:id="rId27"/>
    <p:sldId id="420" r:id="rId28"/>
    <p:sldId id="421" r:id="rId29"/>
    <p:sldId id="412" r:id="rId30"/>
    <p:sldId id="403" r:id="rId31"/>
    <p:sldId id="405" r:id="rId32"/>
    <p:sldId id="407" r:id="rId33"/>
    <p:sldId id="408" r:id="rId34"/>
    <p:sldId id="268" r:id="rId35"/>
    <p:sldId id="422" r:id="rId36"/>
    <p:sldId id="399" r:id="rId37"/>
    <p:sldId id="292" r:id="rId38"/>
    <p:sldId id="295" r:id="rId39"/>
    <p:sldId id="402" r:id="rId40"/>
    <p:sldId id="436" r:id="rId41"/>
    <p:sldId id="437" r:id="rId42"/>
    <p:sldId id="438" r:id="rId43"/>
    <p:sldId id="439" r:id="rId44"/>
    <p:sldId id="440" r:id="rId45"/>
    <p:sldId id="441" r:id="rId46"/>
    <p:sldId id="443" r:id="rId47"/>
    <p:sldId id="434" r:id="rId48"/>
    <p:sldId id="435" r:id="rId49"/>
    <p:sldId id="324" r:id="rId50"/>
    <p:sldId id="411" r:id="rId51"/>
    <p:sldId id="401" r:id="rId52"/>
    <p:sldId id="353" r:id="rId53"/>
    <p:sldId id="430" r:id="rId54"/>
    <p:sldId id="313" r:id="rId55"/>
    <p:sldId id="312" r:id="rId56"/>
    <p:sldId id="428" r:id="rId57"/>
    <p:sldId id="391" r:id="rId58"/>
    <p:sldId id="44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704"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0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1C3BB3-B17B-4C1F-A432-07B6CEC98A4B}" type="datetimeFigureOut">
              <a:rPr lang="en-US" smtClean="0"/>
              <a:t>6/6/2018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8E7716-5F78-4EE8-8F77-A4E9EAF0A52E}" type="slidenum">
              <a:rPr lang="en-US" smtClean="0"/>
              <a:t>‹#›</a:t>
            </a:fld>
            <a:endParaRPr lang="en-US"/>
          </a:p>
        </p:txBody>
      </p:sp>
    </p:spTree>
    <p:extLst>
      <p:ext uri="{BB962C8B-B14F-4D97-AF65-F5344CB8AC3E}">
        <p14:creationId xmlns:p14="http://schemas.microsoft.com/office/powerpoint/2010/main" val="1261274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Houston experiences significant land-sea breeze effects that </a:t>
            </a:r>
            <a:r>
              <a:rPr lang="en-US" dirty="0" err="1" smtClean="0"/>
              <a:t>comsprie</a:t>
            </a:r>
            <a:r>
              <a:rPr lang="en-US" dirty="0" smtClean="0"/>
              <a:t> with the local photochemistry to produce highly variable ozone amounts. Measurements of the vertical-temporal morphology by the TOLNet TOPAZ (ESRL) lidar help diagnose the processes responsible.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ヒラギノ角ゴ Pro W3" charset="-128"/>
              </a:defRPr>
            </a:lvl1pPr>
            <a:lvl2pPr marL="37931725" indent="-37474525" eaLnBrk="0" hangingPunct="0">
              <a:defRPr sz="2400">
                <a:solidFill>
                  <a:schemeClr val="tx1"/>
                </a:solidFill>
                <a:latin typeface="Arial" pitchFamily="34" charset="0"/>
                <a:ea typeface="ヒラギノ角ゴ Pro W3" charset="-128"/>
              </a:defRPr>
            </a:lvl2pPr>
            <a:lvl3pPr eaLnBrk="0" hangingPunct="0">
              <a:defRPr sz="2400">
                <a:solidFill>
                  <a:schemeClr val="tx1"/>
                </a:solidFill>
                <a:latin typeface="Arial" pitchFamily="34" charset="0"/>
                <a:ea typeface="ヒラギノ角ゴ Pro W3" charset="-128"/>
              </a:defRPr>
            </a:lvl3pPr>
            <a:lvl4pPr eaLnBrk="0" hangingPunct="0">
              <a:defRPr sz="2400">
                <a:solidFill>
                  <a:schemeClr val="tx1"/>
                </a:solidFill>
                <a:latin typeface="Arial" pitchFamily="34" charset="0"/>
                <a:ea typeface="ヒラギノ角ゴ Pro W3" charset="-128"/>
              </a:defRPr>
            </a:lvl4pPr>
            <a:lvl5pPr eaLnBrk="0" hangingPunct="0">
              <a:defRPr sz="2400">
                <a:solidFill>
                  <a:schemeClr val="tx1"/>
                </a:solidFill>
                <a:latin typeface="Arial" pitchFamily="34" charset="0"/>
                <a:ea typeface="ヒラギノ角ゴ Pro W3"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fld id="{65556A0D-D383-45DC-B302-BD56C67FF60B}" type="slidenum">
              <a:rPr lang="en-US" sz="1200">
                <a:solidFill>
                  <a:srgbClr val="000000"/>
                </a:solidFill>
                <a:latin typeface="Calibri" pitchFamily="34" charset="0"/>
              </a:rPr>
              <a:pPr eaLnBrk="1" hangingPunct="1"/>
              <a:t>23</a:t>
            </a:fld>
            <a:endParaRPr lang="en-US" sz="120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TOLNet lidars help evaluate the correspondence between satellite observation and surface conditions. The correspondence changes throughout the diurnal cycle of the PBL development/decay.</a:t>
            </a:r>
            <a:endParaRPr lang="en-US" dirty="0"/>
          </a:p>
        </p:txBody>
      </p:sp>
      <p:sp>
        <p:nvSpPr>
          <p:cNvPr id="4" name="Slide Number Placeholder 3"/>
          <p:cNvSpPr>
            <a:spLocks noGrp="1"/>
          </p:cNvSpPr>
          <p:nvPr>
            <p:ph type="sldNum" sz="quarter" idx="10"/>
          </p:nvPr>
        </p:nvSpPr>
        <p:spPr/>
        <p:txBody>
          <a:bodyPr/>
          <a:lstStyle/>
          <a:p>
            <a:fld id="{75F900B7-9888-4AD6-BC4F-0E1F74A5F712}" type="slidenum">
              <a:rPr lang="en-US" smtClean="0"/>
              <a:t>24</a:t>
            </a:fld>
            <a:endParaRPr lang="en-US"/>
          </a:p>
        </p:txBody>
      </p:sp>
    </p:spTree>
    <p:extLst>
      <p:ext uri="{BB962C8B-B14F-4D97-AF65-F5344CB8AC3E}">
        <p14:creationId xmlns:p14="http://schemas.microsoft.com/office/powerpoint/2010/main" val="47740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from TROPOZ in Beltsville, MD measuring high ozone in the PBL during the day and the resulting nighttime residual layer of high ozone that affects the next day’s PBL and surface amounts. In conjunction with MD Dept. of Environment.</a:t>
            </a:r>
            <a:endParaRPr lang="en-US" dirty="0"/>
          </a:p>
        </p:txBody>
      </p:sp>
      <p:sp>
        <p:nvSpPr>
          <p:cNvPr id="4" name="Slide Number Placeholder 3"/>
          <p:cNvSpPr>
            <a:spLocks noGrp="1"/>
          </p:cNvSpPr>
          <p:nvPr>
            <p:ph type="sldNum" sz="quarter" idx="10"/>
          </p:nvPr>
        </p:nvSpPr>
        <p:spPr/>
        <p:txBody>
          <a:bodyPr/>
          <a:lstStyle/>
          <a:p>
            <a:fld id="{75F900B7-9888-4AD6-BC4F-0E1F74A5F712}" type="slidenum">
              <a:rPr lang="en-US" smtClean="0"/>
              <a:t>25</a:t>
            </a:fld>
            <a:endParaRPr lang="en-US"/>
          </a:p>
        </p:txBody>
      </p:sp>
    </p:spTree>
    <p:extLst>
      <p:ext uri="{BB962C8B-B14F-4D97-AF65-F5344CB8AC3E}">
        <p14:creationId xmlns:p14="http://schemas.microsoft.com/office/powerpoint/2010/main" val="3322974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00"/>
                </a:solidFill>
              </a:rPr>
              <a:t>High snow albedo combined with oil/gas field sources of </a:t>
            </a:r>
            <a:r>
              <a:rPr lang="en-US" sz="1200" dirty="0" err="1" smtClean="0">
                <a:solidFill>
                  <a:srgbClr val="000000"/>
                </a:solidFill>
              </a:rPr>
              <a:t>Nox</a:t>
            </a:r>
            <a:r>
              <a:rPr lang="en-US" sz="1200" dirty="0" smtClean="0">
                <a:solidFill>
                  <a:srgbClr val="000000"/>
                </a:solidFill>
              </a:rPr>
              <a:t> and </a:t>
            </a:r>
            <a:r>
              <a:rPr lang="en-US" sz="1200" dirty="0" err="1" smtClean="0">
                <a:solidFill>
                  <a:srgbClr val="000000"/>
                </a:solidFill>
              </a:rPr>
              <a:t>VoC</a:t>
            </a:r>
            <a:r>
              <a:rPr lang="en-US" sz="1200" dirty="0" smtClean="0">
                <a:solidFill>
                  <a:srgbClr val="000000"/>
                </a:solidFill>
              </a:rPr>
              <a:t> react </a:t>
            </a:r>
            <a:r>
              <a:rPr lang="en-US" sz="1200" dirty="0" err="1" smtClean="0">
                <a:solidFill>
                  <a:srgbClr val="000000"/>
                </a:solidFill>
              </a:rPr>
              <a:t>photochemically</a:t>
            </a:r>
            <a:r>
              <a:rPr lang="en-US" sz="1200" dirty="0" smtClean="0">
                <a:solidFill>
                  <a:srgbClr val="000000"/>
                </a:solidFill>
              </a:rPr>
              <a:t> to result in high ozone amounts in the shallow wintertime PBL in Uintah Basin, UT.</a:t>
            </a:r>
          </a:p>
        </p:txBody>
      </p:sp>
      <p:sp>
        <p:nvSpPr>
          <p:cNvPr id="4" name="Slide Number Placeholder 3"/>
          <p:cNvSpPr>
            <a:spLocks noGrp="1"/>
          </p:cNvSpPr>
          <p:nvPr>
            <p:ph type="sldNum" sz="quarter" idx="10"/>
          </p:nvPr>
        </p:nvSpPr>
        <p:spPr/>
        <p:txBody>
          <a:bodyPr/>
          <a:lstStyle/>
          <a:p>
            <a:fld id="{87326FF2-3D6D-B843-8C41-5E1CE4D8FC13}" type="slidenum">
              <a:rPr lang="en-US" smtClean="0"/>
              <a:t>26</a:t>
            </a:fld>
            <a:endParaRPr lang="en-US"/>
          </a:p>
        </p:txBody>
      </p:sp>
    </p:spTree>
    <p:extLst>
      <p:ext uri="{BB962C8B-B14F-4D97-AF65-F5344CB8AC3E}">
        <p14:creationId xmlns:p14="http://schemas.microsoft.com/office/powerpoint/2010/main" val="90712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airborne (DC8) LaRC HSRL &amp; DIAL (John Hair) measuring ozone and aerosol in conjunction with UW HSRL (Ed </a:t>
            </a:r>
            <a:r>
              <a:rPr lang="en-US" dirty="0" err="1" smtClean="0"/>
              <a:t>Eloranta</a:t>
            </a:r>
            <a:r>
              <a:rPr lang="en-US" dirty="0" smtClean="0"/>
              <a:t>) collocated the TOLNet-UAH RO3QET ozone lidar in Huntsville, AL provides a very detailed picture of the elevated ozone and aerosol laminae resulting from California wildfires.</a:t>
            </a:r>
            <a:endParaRPr lang="en-US" dirty="0"/>
          </a:p>
        </p:txBody>
      </p:sp>
      <p:sp>
        <p:nvSpPr>
          <p:cNvPr id="4" name="Slide Number Placeholder 3"/>
          <p:cNvSpPr>
            <a:spLocks noGrp="1"/>
          </p:cNvSpPr>
          <p:nvPr>
            <p:ph type="sldNum" sz="quarter" idx="10"/>
          </p:nvPr>
        </p:nvSpPr>
        <p:spPr/>
        <p:txBody>
          <a:bodyPr/>
          <a:lstStyle/>
          <a:p>
            <a:fld id="{75F900B7-9888-4AD6-BC4F-0E1F74A5F712}" type="slidenum">
              <a:rPr lang="en-US" smtClean="0"/>
              <a:t>27</a:t>
            </a:fld>
            <a:endParaRPr lang="en-US"/>
          </a:p>
        </p:txBody>
      </p:sp>
    </p:spTree>
    <p:extLst>
      <p:ext uri="{BB962C8B-B14F-4D97-AF65-F5344CB8AC3E}">
        <p14:creationId xmlns:p14="http://schemas.microsoft.com/office/powerpoint/2010/main" val="3165876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Simultaneous tropopause folds above the eastern and western U.S.</a:t>
            </a:r>
          </a:p>
          <a:p>
            <a:r>
              <a:rPr lang="en-US" dirty="0" smtClean="0"/>
              <a:t>Ozone </a:t>
            </a:r>
            <a:r>
              <a:rPr lang="en-US" i="1" dirty="0" smtClean="0"/>
              <a:t>lidars</a:t>
            </a:r>
            <a:r>
              <a:rPr lang="en-US" dirty="0" smtClean="0"/>
              <a:t> can provide information about small-scale features of stratospheric intrusions (SI).</a:t>
            </a:r>
          </a:p>
          <a:p>
            <a:endParaRPr lang="en-US" dirty="0" smtClean="0"/>
          </a:p>
          <a:p>
            <a:r>
              <a:rPr lang="en-US" dirty="0" smtClean="0"/>
              <a:t>Ozone </a:t>
            </a:r>
            <a:r>
              <a:rPr lang="en-US" dirty="0" err="1" smtClean="0"/>
              <a:t>lidar</a:t>
            </a:r>
            <a:r>
              <a:rPr lang="en-US" dirty="0" smtClean="0"/>
              <a:t> </a:t>
            </a:r>
            <a:r>
              <a:rPr lang="en-US" i="1" dirty="0" smtClean="0"/>
              <a:t>networks</a:t>
            </a:r>
            <a:r>
              <a:rPr lang="en-US" dirty="0" smtClean="0"/>
              <a:t> can provide synoptic view of large-scale features of SI.</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19020333-B015-472D-A586-F7E966BDE275}" type="slidenum">
              <a:rPr lang="en-US" smtClean="0"/>
              <a:t>28</a:t>
            </a:fld>
            <a:endParaRPr lang="en-US"/>
          </a:p>
        </p:txBody>
      </p:sp>
    </p:spTree>
    <p:extLst>
      <p:ext uri="{BB962C8B-B14F-4D97-AF65-F5344CB8AC3E}">
        <p14:creationId xmlns:p14="http://schemas.microsoft.com/office/powerpoint/2010/main" val="2491148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Model: Linked numerical prediction system </a:t>
            </a:r>
            <a:endParaRPr lang="en-US" dirty="0" smtClean="0"/>
          </a:p>
          <a:p>
            <a:r>
              <a:rPr lang="en-US" sz="1200" b="1" kern="1200" dirty="0" smtClean="0">
                <a:solidFill>
                  <a:schemeClr val="tx1"/>
                </a:solidFill>
                <a:effectLst/>
                <a:latin typeface="+mn-lt"/>
                <a:ea typeface="+mn-ea"/>
                <a:cs typeface="+mn-cs"/>
              </a:rPr>
              <a:t>Operationally integrated on NCEP’s supercomputer </a:t>
            </a:r>
            <a:endParaRPr lang="en-US" dirty="0" smtClean="0"/>
          </a:p>
          <a:p>
            <a:r>
              <a:rPr lang="en-US" sz="1200" b="1" i="1" kern="1200" dirty="0" smtClean="0">
                <a:solidFill>
                  <a:schemeClr val="tx1"/>
                </a:solidFill>
                <a:effectLst/>
                <a:latin typeface="+mn-lt"/>
                <a:ea typeface="+mn-ea"/>
                <a:cs typeface="+mn-cs"/>
              </a:rPr>
              <a:t>NOAA/EPA Community </a:t>
            </a:r>
            <a:r>
              <a:rPr lang="en-US" sz="1200" b="1" i="1" kern="1200" dirty="0" err="1" smtClean="0">
                <a:solidFill>
                  <a:schemeClr val="tx1"/>
                </a:solidFill>
                <a:effectLst/>
                <a:latin typeface="+mn-lt"/>
                <a:ea typeface="+mn-ea"/>
                <a:cs typeface="+mn-cs"/>
              </a:rPr>
              <a:t>Multiscale</a:t>
            </a:r>
            <a:r>
              <a:rPr lang="en-US" sz="1200" b="1" i="1" kern="1200" dirty="0" smtClean="0">
                <a:solidFill>
                  <a:schemeClr val="tx1"/>
                </a:solidFill>
                <a:effectLst/>
                <a:latin typeface="+mn-lt"/>
                <a:ea typeface="+mn-ea"/>
                <a:cs typeface="+mn-cs"/>
              </a:rPr>
              <a:t> Air Quality (CMAQ) model </a:t>
            </a:r>
            <a:endParaRPr lang="en-US" sz="120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NOAA/NCEP North American </a:t>
            </a:r>
            <a:r>
              <a:rPr lang="en-US" sz="1200" b="1" i="1" kern="1200" dirty="0" err="1" smtClean="0">
                <a:solidFill>
                  <a:schemeClr val="tx1"/>
                </a:solidFill>
                <a:effectLst/>
                <a:latin typeface="+mn-lt"/>
                <a:ea typeface="+mn-ea"/>
                <a:cs typeface="+mn-cs"/>
              </a:rPr>
              <a:t>Mesoscale</a:t>
            </a:r>
            <a:r>
              <a:rPr lang="en-US" sz="1200" b="1" i="1" kern="1200" dirty="0" smtClean="0">
                <a:solidFill>
                  <a:schemeClr val="tx1"/>
                </a:solidFill>
                <a:effectLst/>
                <a:latin typeface="+mn-lt"/>
                <a:ea typeface="+mn-ea"/>
                <a:cs typeface="+mn-cs"/>
              </a:rPr>
              <a:t> (NAM) numerical weather prediction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Observational Input: </a:t>
            </a:r>
            <a:endParaRPr lang="en-US" sz="11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NWS compilation weather observations </a:t>
            </a:r>
            <a:endParaRPr lang="en-US" sz="12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EPA emissions inventory </a:t>
            </a:r>
            <a:endParaRPr lang="en-US" sz="1200" kern="1200" dirty="0" smtClean="0">
              <a:solidFill>
                <a:schemeClr val="tx1"/>
              </a:solidFill>
              <a:effectLst/>
              <a:latin typeface="+mn-lt"/>
              <a:ea typeface="+mn-ea"/>
              <a:cs typeface="+mn-cs"/>
            </a:endParaRPr>
          </a:p>
          <a:p>
            <a:pPr lvl="1"/>
            <a:r>
              <a:rPr lang="en-US" sz="1200" b="1" i="1" kern="1200" dirty="0" smtClean="0">
                <a:solidFill>
                  <a:schemeClr val="tx1"/>
                </a:solidFill>
                <a:effectLst/>
                <a:latin typeface="+mn-lt"/>
                <a:ea typeface="+mn-ea"/>
                <a:cs typeface="+mn-cs"/>
              </a:rPr>
              <a:t>Gridded forecast guidance products </a:t>
            </a:r>
            <a:endParaRPr lang="en-US" sz="1050" kern="1200" dirty="0" smtClean="0">
              <a:solidFill>
                <a:schemeClr val="tx1"/>
              </a:solidFill>
              <a:effectLst/>
              <a:latin typeface="+mn-lt"/>
              <a:ea typeface="+mn-ea"/>
              <a:cs typeface="+mn-cs"/>
            </a:endParaRPr>
          </a:p>
          <a:p>
            <a:pPr lvl="2"/>
            <a:r>
              <a:rPr lang="en-US" sz="1200" b="1" i="1" kern="1200" dirty="0" smtClean="0">
                <a:solidFill>
                  <a:schemeClr val="tx1"/>
                </a:solidFill>
                <a:effectLst/>
                <a:latin typeface="+mn-lt"/>
                <a:ea typeface="+mn-ea"/>
                <a:cs typeface="+mn-cs"/>
              </a:rPr>
              <a:t>On NWS servers: </a:t>
            </a:r>
            <a:r>
              <a:rPr lang="en-US" sz="1200" b="1" i="1" kern="1200" dirty="0" err="1" smtClean="0">
                <a:solidFill>
                  <a:schemeClr val="tx1"/>
                </a:solidFill>
                <a:effectLst/>
                <a:latin typeface="+mn-lt"/>
                <a:ea typeface="+mn-ea"/>
                <a:cs typeface="+mn-cs"/>
              </a:rPr>
              <a:t>airquality.weather.gov</a:t>
            </a:r>
            <a:r>
              <a:rPr lang="en-US" sz="1200" b="1" i="1" kern="1200" dirty="0" smtClean="0">
                <a:solidFill>
                  <a:schemeClr val="tx1"/>
                </a:solidFill>
                <a:effectLst/>
                <a:latin typeface="+mn-lt"/>
                <a:ea typeface="+mn-ea"/>
                <a:cs typeface="+mn-cs"/>
              </a:rPr>
              <a:t> and ftp-servers (12km resolution, hourly for 48 hours) </a:t>
            </a:r>
            <a:endParaRPr lang="en-US" sz="1200" kern="1200" dirty="0" smtClean="0">
              <a:solidFill>
                <a:schemeClr val="tx1"/>
              </a:solidFill>
              <a:effectLst/>
              <a:latin typeface="+mn-lt"/>
              <a:ea typeface="+mn-ea"/>
              <a:cs typeface="+mn-cs"/>
            </a:endParaRPr>
          </a:p>
          <a:p>
            <a:pPr lvl="2"/>
            <a:r>
              <a:rPr lang="en-US" sz="1200" b="1" i="1" kern="1200" dirty="0" smtClean="0">
                <a:solidFill>
                  <a:schemeClr val="tx1"/>
                </a:solidFill>
                <a:effectLst/>
                <a:latin typeface="+mn-lt"/>
                <a:ea typeface="+mn-ea"/>
                <a:cs typeface="+mn-cs"/>
              </a:rPr>
              <a:t>On EPA servers </a:t>
            </a:r>
            <a:endParaRPr lang="en-US" sz="1200" kern="1200" dirty="0" smtClean="0">
              <a:solidFill>
                <a:schemeClr val="tx1"/>
              </a:solidFill>
              <a:effectLst/>
              <a:latin typeface="+mn-lt"/>
              <a:ea typeface="+mn-ea"/>
              <a:cs typeface="+mn-cs"/>
            </a:endParaRPr>
          </a:p>
          <a:p>
            <a:pPr lvl="2"/>
            <a:r>
              <a:rPr lang="en-US" sz="1200" b="1" i="1" kern="1200" dirty="0" smtClean="0">
                <a:solidFill>
                  <a:schemeClr val="tx1"/>
                </a:solidFill>
                <a:effectLst/>
                <a:latin typeface="+mn-lt"/>
                <a:ea typeface="+mn-ea"/>
                <a:cs typeface="+mn-cs"/>
              </a:rPr>
              <a:t>Updated 2x daily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FF77AF-5ED9-DC4C-8A55-9A1CF535CCBF}" type="slidenum">
              <a:rPr lang="en-US" smtClean="0"/>
              <a:t>30</a:t>
            </a:fld>
            <a:endParaRPr lang="en-US"/>
          </a:p>
        </p:txBody>
      </p:sp>
    </p:spTree>
    <p:extLst>
      <p:ext uri="{BB962C8B-B14F-4D97-AF65-F5344CB8AC3E}">
        <p14:creationId xmlns:p14="http://schemas.microsoft.com/office/powerpoint/2010/main" val="211849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smtClean="0">
                <a:solidFill>
                  <a:srgbClr val="000000"/>
                </a:solidFill>
                <a:latin typeface="Arial"/>
                <a:cs typeface="Arial"/>
              </a:rPr>
              <a:t>Both</a:t>
            </a:r>
            <a:r>
              <a:rPr lang="en-US" sz="1200" baseline="0" dirty="0" smtClean="0">
                <a:solidFill>
                  <a:srgbClr val="000000"/>
                </a:solidFill>
                <a:latin typeface="Arial"/>
                <a:cs typeface="Arial"/>
              </a:rPr>
              <a:t> data were retrieved with identical algorithm, specs, vertical smoothing, temporal </a:t>
            </a:r>
            <a:r>
              <a:rPr lang="en-US" sz="1200" baseline="0" dirty="0" err="1" smtClean="0">
                <a:solidFill>
                  <a:srgbClr val="000000"/>
                </a:solidFill>
                <a:latin typeface="Arial"/>
                <a:cs typeface="Arial"/>
              </a:rPr>
              <a:t>averging</a:t>
            </a:r>
            <a:r>
              <a:rPr lang="en-US" sz="1200" baseline="0" dirty="0" smtClean="0">
                <a:solidFill>
                  <a:srgbClr val="000000"/>
                </a:solidFill>
                <a:latin typeface="Arial"/>
                <a:cs typeface="Arial"/>
              </a:rPr>
              <a:t>. 5 -</a:t>
            </a:r>
            <a:r>
              <a:rPr lang="en-US" sz="1200" baseline="0" dirty="0" err="1" smtClean="0">
                <a:solidFill>
                  <a:srgbClr val="000000"/>
                </a:solidFill>
                <a:latin typeface="Arial"/>
                <a:cs typeface="Arial"/>
              </a:rPr>
              <a:t>mins</a:t>
            </a:r>
            <a:endParaRPr lang="en-US" sz="1200" dirty="0" smtClean="0">
              <a:solidFill>
                <a:srgbClr val="000000"/>
              </a:solidFill>
              <a:latin typeface="Arial"/>
              <a:cs typeface="Arial"/>
            </a:endParaRPr>
          </a:p>
          <a:p>
            <a:pPr marL="342900" indent="-342900">
              <a:buFont typeface="+mj-lt"/>
              <a:buAutoNum type="arabicPeriod"/>
            </a:pPr>
            <a:endParaRPr lang="en-US" sz="1200" dirty="0" smtClean="0">
              <a:solidFill>
                <a:srgbClr val="000000"/>
              </a:solidFill>
              <a:latin typeface="Arial"/>
              <a:cs typeface="Arial"/>
            </a:endParaRPr>
          </a:p>
          <a:p>
            <a:pPr marL="342900" indent="-342900">
              <a:buFont typeface="+mj-lt"/>
              <a:buAutoNum type="arabicPeriod"/>
            </a:pPr>
            <a:endParaRPr lang="en-US" sz="1200" dirty="0" smtClean="0">
              <a:solidFill>
                <a:srgbClr val="000000"/>
              </a:solidFill>
              <a:latin typeface="Arial"/>
              <a:cs typeface="Arial"/>
            </a:endParaRPr>
          </a:p>
          <a:p>
            <a:pPr marL="342900" indent="-342900">
              <a:buFont typeface="+mj-lt"/>
              <a:buAutoNum type="arabicPeriod"/>
            </a:pPr>
            <a:r>
              <a:rPr lang="en-US" sz="1200" dirty="0" smtClean="0">
                <a:solidFill>
                  <a:srgbClr val="000000"/>
                </a:solidFill>
                <a:latin typeface="Arial"/>
                <a:cs typeface="Arial"/>
              </a:rPr>
              <a:t>More prominent residual layer(s) aloft over land than over water. </a:t>
            </a:r>
          </a:p>
          <a:p>
            <a:pPr marL="342900" indent="-342900">
              <a:buFont typeface="+mj-lt"/>
              <a:buAutoNum type="arabicPeriod"/>
            </a:pPr>
            <a:r>
              <a:rPr lang="en-US" sz="1200" dirty="0" smtClean="0">
                <a:solidFill>
                  <a:srgbClr val="000000"/>
                </a:solidFill>
                <a:latin typeface="Arial"/>
                <a:cs typeface="Arial"/>
              </a:rPr>
              <a:t>Morning O</a:t>
            </a:r>
            <a:r>
              <a:rPr lang="en-US" sz="1200" baseline="-25000" dirty="0" smtClean="0">
                <a:solidFill>
                  <a:srgbClr val="000000"/>
                </a:solidFill>
                <a:latin typeface="Arial"/>
                <a:cs typeface="Arial"/>
              </a:rPr>
              <a:t>3</a:t>
            </a:r>
            <a:r>
              <a:rPr lang="en-US" sz="1200" dirty="0" smtClean="0">
                <a:solidFill>
                  <a:srgbClr val="000000"/>
                </a:solidFill>
                <a:latin typeface="Arial"/>
                <a:cs typeface="Arial"/>
              </a:rPr>
              <a:t> is depleted over water much more than over land</a:t>
            </a:r>
          </a:p>
          <a:p>
            <a:pPr marL="342900" indent="-342900">
              <a:buFont typeface="+mj-lt"/>
              <a:buAutoNum type="arabicPeriod"/>
            </a:pPr>
            <a:r>
              <a:rPr lang="en-US" sz="1200" dirty="0" smtClean="0">
                <a:solidFill>
                  <a:srgbClr val="000000"/>
                </a:solidFill>
                <a:latin typeface="Arial"/>
                <a:cs typeface="Arial"/>
              </a:rPr>
              <a:t>O</a:t>
            </a:r>
            <a:r>
              <a:rPr lang="en-US" sz="1200" baseline="-25000" dirty="0" smtClean="0">
                <a:solidFill>
                  <a:srgbClr val="000000"/>
                </a:solidFill>
                <a:latin typeface="Arial"/>
                <a:cs typeface="Arial"/>
              </a:rPr>
              <a:t>3</a:t>
            </a:r>
            <a:r>
              <a:rPr lang="en-US" sz="1200" dirty="0" smtClean="0">
                <a:solidFill>
                  <a:srgbClr val="000000"/>
                </a:solidFill>
                <a:latin typeface="Arial"/>
                <a:cs typeface="Arial"/>
              </a:rPr>
              <a:t> formation occurs more rapidly and mixes to higher altitudes over land than over water. </a:t>
            </a:r>
          </a:p>
          <a:p>
            <a:pPr marL="342900" indent="-342900">
              <a:buFont typeface="+mj-lt"/>
              <a:buAutoNum type="arabicPeriod"/>
            </a:pPr>
            <a:r>
              <a:rPr lang="en-US" sz="1200" dirty="0" smtClean="0">
                <a:solidFill>
                  <a:srgbClr val="000000"/>
                </a:solidFill>
                <a:latin typeface="Arial"/>
                <a:cs typeface="Arial"/>
              </a:rPr>
              <a:t>Onset of peak O</a:t>
            </a:r>
            <a:r>
              <a:rPr lang="en-US" sz="1200" baseline="-25000" dirty="0" smtClean="0">
                <a:solidFill>
                  <a:srgbClr val="000000"/>
                </a:solidFill>
                <a:latin typeface="Arial"/>
                <a:cs typeface="Arial"/>
              </a:rPr>
              <a:t>3</a:t>
            </a:r>
            <a:r>
              <a:rPr lang="en-US" sz="1200" dirty="0" smtClean="0">
                <a:solidFill>
                  <a:srgbClr val="000000"/>
                </a:solidFill>
                <a:latin typeface="Arial"/>
                <a:cs typeface="Arial"/>
              </a:rPr>
              <a:t> over water is markedly later and higher concentration than over land, suggesting aged air mass </a:t>
            </a:r>
            <a:r>
              <a:rPr lang="en-US" sz="1200" dirty="0" err="1" smtClean="0">
                <a:solidFill>
                  <a:srgbClr val="000000"/>
                </a:solidFill>
                <a:latin typeface="Arial"/>
                <a:cs typeface="Arial"/>
              </a:rPr>
              <a:t>advected</a:t>
            </a:r>
            <a:r>
              <a:rPr lang="en-US" sz="1200" dirty="0" smtClean="0">
                <a:solidFill>
                  <a:srgbClr val="000000"/>
                </a:solidFill>
                <a:latin typeface="Arial"/>
                <a:cs typeface="Arial"/>
              </a:rPr>
              <a:t> to the over land site</a:t>
            </a:r>
          </a:p>
          <a:p>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74FF77AF-5ED9-DC4C-8A55-9A1CF535CCBF}" type="slidenum">
              <a:rPr lang="en-US" smtClean="0"/>
              <a:t>31</a:t>
            </a:fld>
            <a:endParaRPr lang="en-US"/>
          </a:p>
        </p:txBody>
      </p:sp>
    </p:spTree>
    <p:extLst>
      <p:ext uri="{BB962C8B-B14F-4D97-AF65-F5344CB8AC3E}">
        <p14:creationId xmlns:p14="http://schemas.microsoft.com/office/powerpoint/2010/main" val="1233612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dirty="0" smtClean="0">
                <a:solidFill>
                  <a:srgbClr val="000000"/>
                </a:solidFill>
                <a:latin typeface="Arial"/>
                <a:cs typeface="Arial"/>
              </a:rPr>
              <a:t>Both</a:t>
            </a:r>
            <a:r>
              <a:rPr lang="en-US" sz="1200" baseline="0" dirty="0" smtClean="0">
                <a:solidFill>
                  <a:srgbClr val="000000"/>
                </a:solidFill>
                <a:latin typeface="Arial"/>
                <a:cs typeface="Arial"/>
              </a:rPr>
              <a:t> data were retrieved with identical algorithm, specs, vertical smoothing, temporal </a:t>
            </a:r>
            <a:r>
              <a:rPr lang="en-US" sz="1200" baseline="0" dirty="0" err="1" smtClean="0">
                <a:solidFill>
                  <a:srgbClr val="000000"/>
                </a:solidFill>
                <a:latin typeface="Arial"/>
                <a:cs typeface="Arial"/>
              </a:rPr>
              <a:t>averging</a:t>
            </a:r>
            <a:r>
              <a:rPr lang="en-US" sz="1200" baseline="0" dirty="0" smtClean="0">
                <a:solidFill>
                  <a:srgbClr val="000000"/>
                </a:solidFill>
                <a:latin typeface="Arial"/>
                <a:cs typeface="Arial"/>
              </a:rPr>
              <a:t>. 5 -</a:t>
            </a:r>
            <a:r>
              <a:rPr lang="en-US" sz="1200" baseline="0" dirty="0" err="1" smtClean="0">
                <a:solidFill>
                  <a:srgbClr val="000000"/>
                </a:solidFill>
                <a:latin typeface="Arial"/>
                <a:cs typeface="Arial"/>
              </a:rPr>
              <a:t>mins</a:t>
            </a:r>
            <a:endParaRPr lang="en-US" sz="1200" dirty="0" smtClean="0">
              <a:solidFill>
                <a:srgbClr val="000000"/>
              </a:solidFill>
              <a:latin typeface="Arial"/>
              <a:cs typeface="Arial"/>
            </a:endParaRPr>
          </a:p>
          <a:p>
            <a:pPr marL="342900" indent="-342900">
              <a:buFont typeface="+mj-lt"/>
              <a:buAutoNum type="arabicPeriod"/>
            </a:pPr>
            <a:endParaRPr lang="en-US" sz="1200" dirty="0" smtClean="0">
              <a:solidFill>
                <a:srgbClr val="000000"/>
              </a:solidFill>
              <a:latin typeface="Arial"/>
              <a:cs typeface="Arial"/>
            </a:endParaRPr>
          </a:p>
          <a:p>
            <a:pPr marL="342900" indent="-342900">
              <a:buFont typeface="+mj-lt"/>
              <a:buAutoNum type="arabicPeriod"/>
            </a:pPr>
            <a:endParaRPr lang="en-US" sz="1200" dirty="0" smtClean="0">
              <a:solidFill>
                <a:srgbClr val="000000"/>
              </a:solidFill>
              <a:latin typeface="Arial"/>
              <a:cs typeface="Arial"/>
            </a:endParaRPr>
          </a:p>
          <a:p>
            <a:pPr marL="342900" indent="-342900">
              <a:buFont typeface="+mj-lt"/>
              <a:buAutoNum type="arabicPeriod"/>
            </a:pPr>
            <a:r>
              <a:rPr lang="en-US" sz="1200" dirty="0" smtClean="0">
                <a:solidFill>
                  <a:srgbClr val="000000"/>
                </a:solidFill>
                <a:latin typeface="Arial"/>
                <a:cs typeface="Arial"/>
              </a:rPr>
              <a:t>More prominent residual layer(s) aloft over land than over water. </a:t>
            </a:r>
          </a:p>
          <a:p>
            <a:pPr marL="342900" indent="-342900">
              <a:buFont typeface="+mj-lt"/>
              <a:buAutoNum type="arabicPeriod"/>
            </a:pPr>
            <a:r>
              <a:rPr lang="en-US" sz="1200" dirty="0" smtClean="0">
                <a:solidFill>
                  <a:srgbClr val="000000"/>
                </a:solidFill>
                <a:latin typeface="Arial"/>
                <a:cs typeface="Arial"/>
              </a:rPr>
              <a:t>Morning O</a:t>
            </a:r>
            <a:r>
              <a:rPr lang="en-US" sz="1200" baseline="-25000" dirty="0" smtClean="0">
                <a:solidFill>
                  <a:srgbClr val="000000"/>
                </a:solidFill>
                <a:latin typeface="Arial"/>
                <a:cs typeface="Arial"/>
              </a:rPr>
              <a:t>3</a:t>
            </a:r>
            <a:r>
              <a:rPr lang="en-US" sz="1200" dirty="0" smtClean="0">
                <a:solidFill>
                  <a:srgbClr val="000000"/>
                </a:solidFill>
                <a:latin typeface="Arial"/>
                <a:cs typeface="Arial"/>
              </a:rPr>
              <a:t> is depleted over water much more than over land</a:t>
            </a:r>
          </a:p>
          <a:p>
            <a:pPr marL="342900" indent="-342900">
              <a:buFont typeface="+mj-lt"/>
              <a:buAutoNum type="arabicPeriod"/>
            </a:pPr>
            <a:r>
              <a:rPr lang="en-US" sz="1200" dirty="0" smtClean="0">
                <a:solidFill>
                  <a:srgbClr val="000000"/>
                </a:solidFill>
                <a:latin typeface="Arial"/>
                <a:cs typeface="Arial"/>
              </a:rPr>
              <a:t>O</a:t>
            </a:r>
            <a:r>
              <a:rPr lang="en-US" sz="1200" baseline="-25000" dirty="0" smtClean="0">
                <a:solidFill>
                  <a:srgbClr val="000000"/>
                </a:solidFill>
                <a:latin typeface="Arial"/>
                <a:cs typeface="Arial"/>
              </a:rPr>
              <a:t>3</a:t>
            </a:r>
            <a:r>
              <a:rPr lang="en-US" sz="1200" dirty="0" smtClean="0">
                <a:solidFill>
                  <a:srgbClr val="000000"/>
                </a:solidFill>
                <a:latin typeface="Arial"/>
                <a:cs typeface="Arial"/>
              </a:rPr>
              <a:t> formation occurs more rapidly and mixes to higher altitudes over land than over water. </a:t>
            </a:r>
          </a:p>
          <a:p>
            <a:pPr marL="342900" indent="-342900">
              <a:buFont typeface="+mj-lt"/>
              <a:buAutoNum type="arabicPeriod"/>
            </a:pPr>
            <a:r>
              <a:rPr lang="en-US" sz="1200" dirty="0" smtClean="0">
                <a:solidFill>
                  <a:srgbClr val="000000"/>
                </a:solidFill>
                <a:latin typeface="Arial"/>
                <a:cs typeface="Arial"/>
              </a:rPr>
              <a:t>Onset of peak O</a:t>
            </a:r>
            <a:r>
              <a:rPr lang="en-US" sz="1200" baseline="-25000" dirty="0" smtClean="0">
                <a:solidFill>
                  <a:srgbClr val="000000"/>
                </a:solidFill>
                <a:latin typeface="Arial"/>
                <a:cs typeface="Arial"/>
              </a:rPr>
              <a:t>3</a:t>
            </a:r>
            <a:r>
              <a:rPr lang="en-US" sz="1200" dirty="0" smtClean="0">
                <a:solidFill>
                  <a:srgbClr val="000000"/>
                </a:solidFill>
                <a:latin typeface="Arial"/>
                <a:cs typeface="Arial"/>
              </a:rPr>
              <a:t> over water is markedly later and higher concentration than over land, suggesting aged air mass </a:t>
            </a:r>
            <a:r>
              <a:rPr lang="en-US" sz="1200" dirty="0" err="1" smtClean="0">
                <a:solidFill>
                  <a:srgbClr val="000000"/>
                </a:solidFill>
                <a:latin typeface="Arial"/>
                <a:cs typeface="Arial"/>
              </a:rPr>
              <a:t>advected</a:t>
            </a:r>
            <a:r>
              <a:rPr lang="en-US" sz="1200" dirty="0" smtClean="0">
                <a:solidFill>
                  <a:srgbClr val="000000"/>
                </a:solidFill>
                <a:latin typeface="Arial"/>
                <a:cs typeface="Arial"/>
              </a:rPr>
              <a:t> to the over land site</a:t>
            </a:r>
          </a:p>
          <a:p>
            <a:endParaRPr lang="en-US" sz="1200" dirty="0">
              <a:solidFill>
                <a:srgbClr val="000000"/>
              </a:solidFill>
            </a:endParaRPr>
          </a:p>
        </p:txBody>
      </p:sp>
      <p:sp>
        <p:nvSpPr>
          <p:cNvPr id="4" name="Slide Number Placeholder 3"/>
          <p:cNvSpPr>
            <a:spLocks noGrp="1"/>
          </p:cNvSpPr>
          <p:nvPr>
            <p:ph type="sldNum" sz="quarter" idx="10"/>
          </p:nvPr>
        </p:nvSpPr>
        <p:spPr/>
        <p:txBody>
          <a:bodyPr/>
          <a:lstStyle/>
          <a:p>
            <a:fld id="{74FF77AF-5ED9-DC4C-8A55-9A1CF535CCBF}" type="slidenum">
              <a:rPr lang="en-US" smtClean="0"/>
              <a:t>32</a:t>
            </a:fld>
            <a:endParaRPr lang="en-US"/>
          </a:p>
        </p:txBody>
      </p:sp>
    </p:spTree>
    <p:extLst>
      <p:ext uri="{BB962C8B-B14F-4D97-AF65-F5344CB8AC3E}">
        <p14:creationId xmlns:p14="http://schemas.microsoft.com/office/powerpoint/2010/main" val="1233612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slide: the “truth” as measured by high spatio-temporal-resolution </a:t>
            </a:r>
            <a:r>
              <a:rPr lang="en-US" dirty="0" err="1" smtClean="0"/>
              <a:t>lidar</a:t>
            </a:r>
            <a:r>
              <a:rPr lang="en-US" dirty="0" smtClean="0"/>
              <a:t>.</a:t>
            </a:r>
          </a:p>
          <a:p>
            <a:r>
              <a:rPr lang="en-US" dirty="0" smtClean="0"/>
              <a:t>Middle: What TEMPO will see with only UV retrieval.</a:t>
            </a:r>
          </a:p>
          <a:p>
            <a:r>
              <a:rPr lang="en-US" dirty="0" smtClean="0"/>
              <a:t>Bottom: What TEMPO will see with both UV and Visible retrieval, but the visible part of this retrieval is difficult and dependent on knowledge of albedo and other geophysical variables.</a:t>
            </a:r>
          </a:p>
          <a:p>
            <a:r>
              <a:rPr lang="en-US" dirty="0" smtClean="0"/>
              <a:t>Conclusion: TOLNet provides measurements to not only validate TEMPO, but also to complement TEMPO, especially in the PBL.</a:t>
            </a:r>
            <a:endParaRPr lang="en-US" dirty="0"/>
          </a:p>
        </p:txBody>
      </p:sp>
      <p:sp>
        <p:nvSpPr>
          <p:cNvPr id="4" name="Slide Number Placeholder 3"/>
          <p:cNvSpPr>
            <a:spLocks noGrp="1"/>
          </p:cNvSpPr>
          <p:nvPr>
            <p:ph type="sldNum" sz="quarter" idx="10"/>
          </p:nvPr>
        </p:nvSpPr>
        <p:spPr/>
        <p:txBody>
          <a:bodyPr/>
          <a:lstStyle/>
          <a:p>
            <a:fld id="{8DEDCFF4-B77C-4800-8CF6-5F10B928DB11}" type="slidenum">
              <a:rPr lang="en-US" smtClean="0"/>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5F900B7-9888-4AD6-BC4F-0E1F74A5F712}" type="slidenum">
              <a:rPr lang="en-US" smtClean="0"/>
              <a:t>6</a:t>
            </a:fld>
            <a:endParaRPr lang="en-US"/>
          </a:p>
        </p:txBody>
      </p:sp>
    </p:spTree>
    <p:extLst>
      <p:ext uri="{BB962C8B-B14F-4D97-AF65-F5344CB8AC3E}">
        <p14:creationId xmlns:p14="http://schemas.microsoft.com/office/powerpoint/2010/main" val="151873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fld id="{6C0E3047-9BDD-D84E-B1E5-BFF7E77A01D3}" type="slidenum">
              <a:rPr lang="en-US" sz="1200" b="0">
                <a:latin typeface="Arial" charset="0"/>
              </a:rPr>
              <a:pPr/>
              <a:t>35</a:t>
            </a:fld>
            <a:endParaRPr lang="en-US" sz="1200" b="0">
              <a:latin typeface="Arial"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ＭＳ Ｐゴシック" charset="0"/>
                <a:cs typeface="ＭＳ Ｐゴシック" charset="0"/>
              </a:rPr>
              <a:t>Inflows and circulations are critical.</a:t>
            </a:r>
          </a:p>
          <a:p>
            <a:pPr eaLnBrk="1" hangingPunct="1"/>
            <a:r>
              <a:rPr lang="en-US" dirty="0" smtClean="0">
                <a:latin typeface="Arial" charset="0"/>
                <a:ea typeface="ＭＳ Ｐゴシック" charset="0"/>
                <a:cs typeface="ＭＳ Ｐゴシック" charset="0"/>
              </a:rPr>
              <a:t>TOLNet can measure those processes.</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47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51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D6A7-7967-40B3-84BA-EFD72F7BC962}" type="slidenum">
              <a:rPr lang="en-US" smtClean="0"/>
              <a:pPr/>
              <a:t>52</a:t>
            </a:fld>
            <a:endParaRPr lang="en-US"/>
          </a:p>
        </p:txBody>
      </p:sp>
    </p:spTree>
    <p:extLst>
      <p:ext uri="{BB962C8B-B14F-4D97-AF65-F5344CB8AC3E}">
        <p14:creationId xmlns:p14="http://schemas.microsoft.com/office/powerpoint/2010/main" val="3225295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D6A7-7967-40B3-84BA-EFD72F7BC962}" type="slidenum">
              <a:rPr lang="en-US" smtClean="0"/>
              <a:pPr/>
              <a:t>53</a:t>
            </a:fld>
            <a:endParaRPr lang="en-US"/>
          </a:p>
        </p:txBody>
      </p:sp>
    </p:spTree>
    <p:extLst>
      <p:ext uri="{BB962C8B-B14F-4D97-AF65-F5344CB8AC3E}">
        <p14:creationId xmlns:p14="http://schemas.microsoft.com/office/powerpoint/2010/main" val="2118337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58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ED6A7-7967-40B3-84BA-EFD72F7BC962}" type="slidenum">
              <a:rPr lang="en-US" smtClean="0"/>
              <a:pPr/>
              <a:t>7</a:t>
            </a:fld>
            <a:endParaRPr lang="en-US"/>
          </a:p>
        </p:txBody>
      </p:sp>
    </p:spTree>
    <p:extLst>
      <p:ext uri="{BB962C8B-B14F-4D97-AF65-F5344CB8AC3E}">
        <p14:creationId xmlns:p14="http://schemas.microsoft.com/office/powerpoint/2010/main" val="4233447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ED6A7-7967-40B3-84BA-EFD72F7BC962}"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C3E6B27-C493-4C6B-90F6-AB560E96B49A}" type="slidenum">
              <a:rPr lang="en-US" smtClean="0"/>
              <a:pPr>
                <a:defRPr/>
              </a:pPr>
              <a:t>19</a:t>
            </a:fld>
            <a:endParaRPr lang="en-US"/>
          </a:p>
        </p:txBody>
      </p:sp>
    </p:spTree>
    <p:extLst>
      <p:ext uri="{BB962C8B-B14F-4D97-AF65-F5344CB8AC3E}">
        <p14:creationId xmlns:p14="http://schemas.microsoft.com/office/powerpoint/2010/main" val="3687009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Design values are defined to be consistent with the individual NAAQS &amp; used for non-attainment classification; average of annual 4</a:t>
            </a:r>
            <a:r>
              <a:rPr lang="en-US" sz="1100" baseline="30000" dirty="0"/>
              <a:t>th</a:t>
            </a:r>
            <a:r>
              <a:rPr lang="en-US" sz="1100" dirty="0"/>
              <a:t> highest over last 3 yrs.</a:t>
            </a:r>
          </a:p>
        </p:txBody>
      </p:sp>
      <p:sp>
        <p:nvSpPr>
          <p:cNvPr id="4" name="Slide Number Placeholder 3"/>
          <p:cNvSpPr>
            <a:spLocks noGrp="1"/>
          </p:cNvSpPr>
          <p:nvPr>
            <p:ph type="sldNum" sz="quarter" idx="10"/>
          </p:nvPr>
        </p:nvSpPr>
        <p:spPr/>
        <p:txBody>
          <a:bodyPr/>
          <a:lstStyle/>
          <a:p>
            <a:pPr>
              <a:defRPr/>
            </a:pPr>
            <a:fld id="{2C3E6B27-C493-4C6B-90F6-AB560E96B49A}" type="slidenum">
              <a:rPr lang="en-US" smtClean="0"/>
              <a:pPr>
                <a:defRPr/>
              </a:pPr>
              <a:t>20</a:t>
            </a:fld>
            <a:endParaRPr lang="en-US"/>
          </a:p>
        </p:txBody>
      </p:sp>
    </p:spTree>
    <p:extLst>
      <p:ext uri="{BB962C8B-B14F-4D97-AF65-F5344CB8AC3E}">
        <p14:creationId xmlns:p14="http://schemas.microsoft.com/office/powerpoint/2010/main" val="185873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TOLNet members are listed:</a:t>
            </a:r>
          </a:p>
          <a:p>
            <a:endParaRPr lang="en-US" dirty="0" smtClean="0"/>
          </a:p>
          <a:p>
            <a:r>
              <a:rPr lang="en-US" dirty="0" smtClean="0"/>
              <a:t>1: HQ (they have the money)</a:t>
            </a:r>
          </a:p>
          <a:p>
            <a:r>
              <a:rPr lang="en-US" dirty="0" smtClean="0"/>
              <a:t>2: Station teams listed from west to east by TOLNet tradition.</a:t>
            </a:r>
          </a:p>
          <a:p>
            <a:r>
              <a:rPr lang="en-US" dirty="0" smtClean="0"/>
              <a:t>3: Alphabetical within station.</a:t>
            </a:r>
          </a:p>
          <a:p>
            <a:r>
              <a:rPr lang="en-US" dirty="0" smtClean="0"/>
              <a:t>4: NOAA/NESDIS and ECCC (Canada) colleagues</a:t>
            </a:r>
          </a:p>
          <a:p>
            <a:endParaRPr lang="en-US" dirty="0"/>
          </a:p>
          <a:p>
            <a:r>
              <a:rPr lang="en-US" dirty="0" smtClean="0"/>
              <a:t>AMES (1’s and 0’s beam) is the modeling center for TOLNet</a:t>
            </a:r>
          </a:p>
          <a:p>
            <a:r>
              <a:rPr lang="en-US" dirty="0" smtClean="0"/>
              <a:t>JPL and UAH currently fixed site, UAH is preparing a mobile lab. TMF is thinking about one. All other stations (including Toronto, Canada) are mobile now.</a:t>
            </a:r>
            <a:endParaRPr lang="en-US" dirty="0"/>
          </a:p>
        </p:txBody>
      </p:sp>
      <p:sp>
        <p:nvSpPr>
          <p:cNvPr id="4" name="Slide Number Placeholder 3"/>
          <p:cNvSpPr>
            <a:spLocks noGrp="1"/>
          </p:cNvSpPr>
          <p:nvPr>
            <p:ph type="sldNum" sz="quarter" idx="10"/>
          </p:nvPr>
        </p:nvSpPr>
        <p:spPr/>
        <p:txBody>
          <a:bodyPr/>
          <a:lstStyle/>
          <a:p>
            <a:fld id="{6E140E42-FEA4-4810-AEB0-39EDBC18A503}" type="slidenum">
              <a:rPr lang="en-US" smtClean="0"/>
              <a:t>21</a:t>
            </a:fld>
            <a:endParaRPr lang="en-US" dirty="0"/>
          </a:p>
        </p:txBody>
      </p:sp>
    </p:spTree>
    <p:extLst>
      <p:ext uri="{BB962C8B-B14F-4D97-AF65-F5344CB8AC3E}">
        <p14:creationId xmlns:p14="http://schemas.microsoft.com/office/powerpoint/2010/main" val="93711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UAH uses a combination of ozonesondes and aircraft observations to validate it ozone profiles. Spatial variability in x, y, and z pose continual challenges in accurately assessing the measurements and natural variability.</a:t>
            </a:r>
            <a:endParaRPr lang="en-US" dirty="0"/>
          </a:p>
        </p:txBody>
      </p:sp>
      <p:sp>
        <p:nvSpPr>
          <p:cNvPr id="4" name="Slide Number Placeholder 3"/>
          <p:cNvSpPr>
            <a:spLocks noGrp="1"/>
          </p:cNvSpPr>
          <p:nvPr>
            <p:ph type="sldNum" sz="quarter" idx="10"/>
          </p:nvPr>
        </p:nvSpPr>
        <p:spPr/>
        <p:txBody>
          <a:bodyPr/>
          <a:lstStyle/>
          <a:p>
            <a:fld id="{FC5B2243-1146-4018-845A-918DE4727ADF}" type="slidenum">
              <a:rPr lang="en-US" smtClean="0"/>
              <a:t>22</a:t>
            </a:fld>
            <a:endParaRPr lang="en-US"/>
          </a:p>
        </p:txBody>
      </p:sp>
    </p:spTree>
    <p:extLst>
      <p:ext uri="{BB962C8B-B14F-4D97-AF65-F5344CB8AC3E}">
        <p14:creationId xmlns:p14="http://schemas.microsoft.com/office/powerpoint/2010/main" val="4172125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806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Date Placeholder 3"/>
          <p:cNvSpPr txBox="1">
            <a:spLocks/>
          </p:cNvSpPr>
          <p:nvPr userDrawn="1"/>
        </p:nvSpPr>
        <p:spPr>
          <a:xfrm>
            <a:off x="74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defRPr/>
            </a:pPr>
            <a:fld id="{706C97B8-1C5A-DD4E-86E4-9D84DEB47A09}" type="datetime1">
              <a:rPr lang="en-US" sz="1000" smtClean="0">
                <a:solidFill>
                  <a:srgbClr val="000000"/>
                </a:solidFill>
                <a:latin typeface="Calibri" charset="0"/>
              </a:rPr>
              <a:pPr eaLnBrk="1" hangingPunct="1">
                <a:defRPr/>
              </a:pPr>
              <a:t>6/6/2018</a:t>
            </a:fld>
            <a:endParaRPr lang="en-US" sz="1000" smtClean="0">
              <a:solidFill>
                <a:srgbClr val="000000"/>
              </a:solidFill>
              <a:latin typeface="Calibri" charset="0"/>
            </a:endParaRPr>
          </a:p>
        </p:txBody>
      </p:sp>
      <p:sp>
        <p:nvSpPr>
          <p:cNvPr id="6" name="Footer Placeholder 4"/>
          <p:cNvSpPr txBox="1">
            <a:spLocks/>
          </p:cNvSpPr>
          <p:nvPr userDrawn="1"/>
        </p:nvSpPr>
        <p:spPr bwMode="auto">
          <a:xfrm>
            <a:off x="3122613" y="6627813"/>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defRPr/>
            </a:pPr>
            <a:r>
              <a:rPr lang="en-US" sz="1000" dirty="0" smtClean="0">
                <a:solidFill>
                  <a:srgbClr val="898989"/>
                </a:solidFill>
                <a:latin typeface="Calibri" charset="0"/>
              </a:rPr>
              <a:t>Document Title</a:t>
            </a:r>
          </a:p>
        </p:txBody>
      </p:sp>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smtClean="0">
              <a:solidFill>
                <a:srgbClr val="000000"/>
              </a:solidFill>
              <a:latin typeface="Calibri" charset="0"/>
            </a:endParaRPr>
          </a:p>
        </p:txBody>
      </p:sp>
      <p:grpSp>
        <p:nvGrpSpPr>
          <p:cNvPr id="3" name="Group 2"/>
          <p:cNvGrpSpPr/>
          <p:nvPr userDrawn="1"/>
        </p:nvGrpSpPr>
        <p:grpSpPr>
          <a:xfrm>
            <a:off x="-24392" y="-16006"/>
            <a:ext cx="9156700" cy="1063752"/>
            <a:chOff x="0" y="1985066"/>
            <a:chExt cx="9156700" cy="1063752"/>
          </a:xfrm>
        </p:grpSpPr>
        <p:pic>
          <p:nvPicPr>
            <p:cNvPr id="10" name="Picture 9" descr="TEMPO ppt Banner v7.jpg"/>
            <p:cNvPicPr>
              <a:picLocks noChangeAspect="1"/>
            </p:cNvPicPr>
            <p:nvPr userDrawn="1"/>
          </p:nvPicPr>
          <p:blipFill rotWithShape="1">
            <a:blip r:embed="rId2" cstate="print">
              <a:extLst>
                <a:ext uri="{28A0092B-C50C-407E-A947-70E740481C1C}">
                  <a14:useLocalDpi xmlns:a14="http://schemas.microsoft.com/office/drawing/2010/main"/>
                </a:ext>
              </a:extLst>
            </a:blip>
            <a:srcRect l="75307" r="14866"/>
            <a:stretch/>
          </p:blipFill>
          <p:spPr>
            <a:xfrm>
              <a:off x="8293100" y="1985066"/>
              <a:ext cx="863600" cy="1063752"/>
            </a:xfrm>
            <a:prstGeom prst="rect">
              <a:avLst/>
            </a:prstGeom>
          </p:spPr>
        </p:pic>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985066"/>
              <a:ext cx="8636000" cy="1063752"/>
            </a:xfrm>
            <a:prstGeom prst="rect">
              <a:avLst/>
            </a:prstGeom>
          </p:spPr>
        </p:pic>
      </p:grpSp>
      <p:sp>
        <p:nvSpPr>
          <p:cNvPr id="9" name="Title 1"/>
          <p:cNvSpPr>
            <a:spLocks noGrp="1"/>
          </p:cNvSpPr>
          <p:nvPr>
            <p:ph type="title"/>
          </p:nvPr>
        </p:nvSpPr>
        <p:spPr>
          <a:xfrm>
            <a:off x="1671006" y="13334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43117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smtClean="0"/>
              <a:t>Click to edit Master title style</a:t>
            </a:r>
            <a:endParaRPr lang="en-US" dirty="0"/>
          </a:p>
        </p:txBody>
      </p:sp>
      <p:sp>
        <p:nvSpPr>
          <p:cNvPr id="10" name="Date Placeholder 9"/>
          <p:cNvSpPr>
            <a:spLocks noGrp="1"/>
          </p:cNvSpPr>
          <p:nvPr>
            <p:ph type="dt" sz="half" idx="10"/>
          </p:nvPr>
        </p:nvSpPr>
        <p:spPr>
          <a:xfrm>
            <a:off x="0" y="6623554"/>
            <a:ext cx="2133600" cy="234446"/>
          </a:xfrm>
          <a:prstGeom prst="rect">
            <a:avLst/>
          </a:prstGeom>
        </p:spPr>
        <p:txBody>
          <a:bodyPr/>
          <a:lstStyle/>
          <a:p>
            <a:fld id="{19081BEF-296E-3640-BB74-044D57F6916D}" type="datetime1">
              <a:rPr lang="en-US" smtClean="0">
                <a:solidFill>
                  <a:prstClr val="black">
                    <a:tint val="75000"/>
                  </a:prstClr>
                </a:solidFill>
                <a:latin typeface="Calibri"/>
              </a:rPr>
              <a:t>6/6/2018</a:t>
            </a:fld>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a:xfrm>
            <a:off x="3124200" y="6623554"/>
            <a:ext cx="2895600" cy="234446"/>
          </a:xfrm>
          <a:prstGeom prst="rect">
            <a:avLst/>
          </a:prstGeom>
        </p:spPr>
        <p:txBody>
          <a:bodyPr/>
          <a:lstStyle/>
          <a:p>
            <a:r>
              <a:rPr lang="en-US" smtClean="0">
                <a:solidFill>
                  <a:prstClr val="black">
                    <a:tint val="75000"/>
                  </a:prstClr>
                </a:solidFill>
                <a:latin typeface="Calibri"/>
              </a:rPr>
              <a:t>TEMPO KDP-B</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a:xfrm>
            <a:off x="7010400" y="6623554"/>
            <a:ext cx="2133600" cy="228989"/>
          </a:xfrm>
          <a:prstGeom prst="rect">
            <a:avLst/>
          </a:prstGeom>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87264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pic>
        <p:nvPicPr>
          <p:cNvPr id="4" name="Picture 5" descr="pp_ord_blanc.jpg"/>
          <p:cNvPicPr>
            <a:picLocks noChangeAspect="1"/>
          </p:cNvPicPr>
          <p:nvPr userDrawn="1"/>
        </p:nvPicPr>
        <p:blipFill rotWithShape="1">
          <a:blip r:embed="rId2"/>
          <a:srcRect t="4445" b="81110"/>
          <a:stretch/>
        </p:blipFill>
        <p:spPr bwMode="auto">
          <a:xfrm>
            <a:off x="0" y="19638"/>
            <a:ext cx="9144000" cy="990600"/>
          </a:xfrm>
          <a:prstGeom prst="rect">
            <a:avLst/>
          </a:prstGeom>
          <a:noFill/>
          <a:ln w="9525">
            <a:noFill/>
            <a:miter lim="800000"/>
            <a:headEnd/>
            <a:tailEnd/>
          </a:ln>
        </p:spPr>
      </p:pic>
      <p:sp>
        <p:nvSpPr>
          <p:cNvPr id="11" name="Text Placeholder 12"/>
          <p:cNvSpPr>
            <a:spLocks noGrp="1"/>
          </p:cNvSpPr>
          <p:nvPr>
            <p:ph type="body" sz="quarter" idx="10"/>
          </p:nvPr>
        </p:nvSpPr>
        <p:spPr>
          <a:xfrm>
            <a:off x="3048000" y="105265"/>
            <a:ext cx="5791200" cy="685800"/>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800" b="1" i="0" u="none" strike="noStrike" kern="1200" cap="none" spc="0" normalizeH="0" baseline="0" noProof="0">
                <a:ln>
                  <a:noFill/>
                </a:ln>
                <a:solidFill>
                  <a:schemeClr val="accent5">
                    <a:lumMod val="75000"/>
                  </a:schemeClr>
                </a:solidFill>
                <a:effectLst/>
                <a:uLnTx/>
                <a:uFillTx/>
                <a:latin typeface="+mj-lt"/>
              </a:defRPr>
            </a:lvl1pPr>
          </a:lstStyle>
          <a:p>
            <a:pPr lvl="0"/>
            <a:r>
              <a:rPr lang="en-US" noProof="0" dirty="0" smtClean="0"/>
              <a:t>Click to edit Master text styles</a:t>
            </a:r>
          </a:p>
        </p:txBody>
      </p:sp>
      <p:sp>
        <p:nvSpPr>
          <p:cNvPr id="16" name="Text Placeholder 15"/>
          <p:cNvSpPr>
            <a:spLocks noGrp="1"/>
          </p:cNvSpPr>
          <p:nvPr>
            <p:ph type="body" sz="quarter" idx="11"/>
          </p:nvPr>
        </p:nvSpPr>
        <p:spPr>
          <a:xfrm>
            <a:off x="152400" y="1447800"/>
            <a:ext cx="8839200" cy="4876800"/>
          </a:xfrm>
        </p:spPr>
        <p:txBody>
          <a:bodyPr>
            <a:normAutofit/>
          </a:bodyPr>
          <a:lstStyle>
            <a:lvl1pPr>
              <a:spcAft>
                <a:spcPts val="600"/>
              </a:spcAft>
              <a:buClr>
                <a:schemeClr val="accent3">
                  <a:lumMod val="75000"/>
                </a:schemeClr>
              </a:buClr>
              <a:buSzPct val="150000"/>
              <a:defRPr sz="1800" b="1">
                <a:latin typeface="+mn-lt"/>
              </a:defRPr>
            </a:lvl1pPr>
            <a:lvl2pPr>
              <a:defRPr sz="1800" b="1">
                <a:latin typeface="+mn-lt"/>
              </a:defRPr>
            </a:lvl2pPr>
            <a:lvl3pPr>
              <a:defRPr sz="1800" b="1">
                <a:latin typeface="+mn-lt"/>
              </a:defRPr>
            </a:lvl3pPr>
            <a:lvl4pPr>
              <a:defRPr sz="1800" b="1">
                <a:latin typeface="+mn-lt"/>
              </a:defRPr>
            </a:lvl4pPr>
            <a:lvl5pPr>
              <a:defRPr sz="1800" b="1">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6"/>
          <p:cNvSpPr>
            <a:spLocks noGrp="1"/>
          </p:cNvSpPr>
          <p:nvPr>
            <p:ph type="dt" sz="half" idx="12"/>
          </p:nvPr>
        </p:nvSpPr>
        <p:spPr/>
        <p:txBody>
          <a:bodyPr/>
          <a:lstStyle>
            <a:lvl1pPr>
              <a:defRPr/>
            </a:lvl1pPr>
          </a:lstStyle>
          <a:p>
            <a:pPr>
              <a:defRPr/>
            </a:pPr>
            <a:fld id="{9F636D43-93B1-4F01-A578-CB830FF9E530}" type="datetime1">
              <a:rPr lang="en-US" smtClean="0"/>
              <a:t>6/6/2018</a:t>
            </a:fld>
            <a:endParaRPr lang="en-US"/>
          </a:p>
        </p:txBody>
      </p:sp>
      <p:sp>
        <p:nvSpPr>
          <p:cNvPr id="6" name="Slide Number Placeholder 7"/>
          <p:cNvSpPr>
            <a:spLocks noGrp="1"/>
          </p:cNvSpPr>
          <p:nvPr>
            <p:ph type="sldNum" sz="quarter" idx="13"/>
          </p:nvPr>
        </p:nvSpPr>
        <p:spPr>
          <a:xfrm>
            <a:off x="6553200" y="6356350"/>
            <a:ext cx="2438400" cy="365125"/>
          </a:xfrm>
        </p:spPr>
        <p:txBody>
          <a:bodyPr/>
          <a:lstStyle>
            <a:lvl1pPr>
              <a:defRPr sz="1100" b="0">
                <a:solidFill>
                  <a:schemeClr val="tx1"/>
                </a:solidFill>
                <a:latin typeface="Gill Sans MT" pitchFamily="34" charset="0"/>
              </a:defRPr>
            </a:lvl1pPr>
          </a:lstStyle>
          <a:p>
            <a:pPr>
              <a:defRPr/>
            </a:pPr>
            <a:fld id="{4B67F598-2353-4A41-A2E0-1C31F8EC1245}" type="slidenum">
              <a:rPr lang="en-US" smtClean="0"/>
              <a:pPr>
                <a:defRPr/>
              </a:pPr>
              <a:t>‹#›</a:t>
            </a:fld>
            <a:endParaRPr lang="en-US" dirty="0"/>
          </a:p>
        </p:txBody>
      </p:sp>
      <p:sp>
        <p:nvSpPr>
          <p:cNvPr id="7" name="Footer Placeholder 8"/>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406666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s/New Sections">
    <p:spTree>
      <p:nvGrpSpPr>
        <p:cNvPr id="1" name=""/>
        <p:cNvGrpSpPr/>
        <p:nvPr/>
      </p:nvGrpSpPr>
      <p:grpSpPr>
        <a:xfrm>
          <a:off x="0" y="0"/>
          <a:ext cx="0" cy="0"/>
          <a:chOff x="0" y="0"/>
          <a:chExt cx="0" cy="0"/>
        </a:xfrm>
      </p:grpSpPr>
      <p:pic>
        <p:nvPicPr>
          <p:cNvPr id="3" name="Picture 5" descr="pp_ord_blanc4.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 Placeholder 1"/>
          <p:cNvSpPr>
            <a:spLocks noGrp="1"/>
          </p:cNvSpPr>
          <p:nvPr>
            <p:ph type="body" sz="quarter" idx="4294967295"/>
          </p:nvPr>
        </p:nvSpPr>
        <p:spPr>
          <a:xfrm>
            <a:off x="1219200" y="2590800"/>
            <a:ext cx="6705600" cy="2438400"/>
          </a:xfrm>
        </p:spPr>
        <p:txBody>
          <a:bodyPr>
            <a:normAutofit fontScale="92500"/>
          </a:bodyPr>
          <a:lstStyle>
            <a:lvl1pPr>
              <a:defRPr/>
            </a:lvl1pPr>
          </a:lstStyle>
          <a:p>
            <a:pPr lvl="0"/>
            <a:r>
              <a:rPr lang="en-US" dirty="0" smtClean="0"/>
              <a:t>Click to edit Master text styles</a:t>
            </a:r>
          </a:p>
        </p:txBody>
      </p:sp>
      <p:sp>
        <p:nvSpPr>
          <p:cNvPr id="4" name="Date Placeholder 6"/>
          <p:cNvSpPr>
            <a:spLocks noGrp="1"/>
          </p:cNvSpPr>
          <p:nvPr>
            <p:ph type="dt" sz="half" idx="10"/>
          </p:nvPr>
        </p:nvSpPr>
        <p:spPr/>
        <p:txBody>
          <a:bodyPr/>
          <a:lstStyle>
            <a:lvl1pPr>
              <a:defRPr/>
            </a:lvl1pPr>
          </a:lstStyle>
          <a:p>
            <a:pPr>
              <a:defRPr/>
            </a:pPr>
            <a:fld id="{BE5424F9-BA9E-4C0A-AC46-243909500B0E}" type="datetime1">
              <a:rPr lang="en-US" smtClean="0"/>
              <a:t>6/6/2018</a:t>
            </a:fld>
            <a:endParaRPr lang="en-US"/>
          </a:p>
        </p:txBody>
      </p:sp>
      <p:sp>
        <p:nvSpPr>
          <p:cNvPr id="6" name="Slide Number Placeholder 7"/>
          <p:cNvSpPr>
            <a:spLocks noGrp="1"/>
          </p:cNvSpPr>
          <p:nvPr>
            <p:ph type="sldNum" sz="quarter" idx="11"/>
          </p:nvPr>
        </p:nvSpPr>
        <p:spPr>
          <a:xfrm>
            <a:off x="6553200" y="6356350"/>
            <a:ext cx="2438400" cy="365125"/>
          </a:xfrm>
        </p:spPr>
        <p:txBody>
          <a:bodyPr/>
          <a:lstStyle>
            <a:lvl1pPr>
              <a:defRPr sz="1100" b="0">
                <a:solidFill>
                  <a:schemeClr val="tx1"/>
                </a:solidFill>
                <a:latin typeface="Gill Sans MT" pitchFamily="34" charset="0"/>
              </a:defRPr>
            </a:lvl1pPr>
          </a:lstStyle>
          <a:p>
            <a:pPr>
              <a:defRPr/>
            </a:pPr>
            <a:fld id="{5E5786F2-C5E9-407A-8AFB-EC65E0ADA476}" type="slidenum">
              <a:rPr lang="en-US" smtClean="0"/>
              <a:pPr>
                <a:defRPr/>
              </a:pPr>
              <a:t>‹#›</a:t>
            </a:fld>
            <a:endParaRPr lang="en-US" dirty="0"/>
          </a:p>
        </p:txBody>
      </p:sp>
      <p:sp>
        <p:nvSpPr>
          <p:cNvPr id="7" name="Footer Placeholder 8"/>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66824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22.jpeg"/><Relationship Id="rId4" Type="http://schemas.openxmlformats.org/officeDocument/2006/relationships/image" Target="../media/image6.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www.epa.gov/airtrends/values.htm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gif"/><Relationship Id="rId7"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gif"/><Relationship Id="rId5" Type="http://schemas.openxmlformats.org/officeDocument/2006/relationships/image" Target="../media/image25.jpeg"/><Relationship Id="rId4" Type="http://schemas.openxmlformats.org/officeDocument/2006/relationships/image" Target="../media/image18.png"/><Relationship Id="rId9"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37.emf"/><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40.gif"/><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7.gif"/><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gif"/><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www.atmos-meas-tech-discuss.net/amt-2018-57/"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3346203" y="1066800"/>
            <a:ext cx="4992832"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000" b="1" dirty="0" smtClean="0">
                <a:solidFill>
                  <a:srgbClr val="0000A9"/>
                </a:solidFill>
              </a:rPr>
              <a:t>TEMPO Validation</a:t>
            </a:r>
          </a:p>
          <a:p>
            <a:pPr algn="r" eaLnBrk="1" hangingPunct="1"/>
            <a:r>
              <a:rPr lang="en-US" sz="2000" b="1" dirty="0" smtClean="0">
                <a:solidFill>
                  <a:srgbClr val="0000A9"/>
                </a:solidFill>
              </a:rPr>
              <a:t>Overview and Plans</a:t>
            </a:r>
          </a:p>
          <a:p>
            <a:pPr algn="r" eaLnBrk="1" hangingPunct="1"/>
            <a:r>
              <a:rPr lang="en-US" sz="2000" b="1" dirty="0" smtClean="0">
                <a:solidFill>
                  <a:srgbClr val="0000A9"/>
                </a:solidFill>
              </a:rPr>
              <a:t>    </a:t>
            </a:r>
            <a:endParaRPr lang="en-US" sz="2000" b="1" dirty="0">
              <a:solidFill>
                <a:srgbClr val="0000A9"/>
              </a:solidFill>
            </a:endParaRPr>
          </a:p>
          <a:p>
            <a:pPr algn="r" eaLnBrk="1" hangingPunct="1"/>
            <a:r>
              <a:rPr lang="en-US" sz="1600" b="1" dirty="0" smtClean="0">
                <a:cs typeface="Arial" charset="0"/>
              </a:rPr>
              <a:t>Mike Newchurch and the </a:t>
            </a:r>
          </a:p>
          <a:p>
            <a:pPr algn="r" eaLnBrk="1" hangingPunct="1"/>
            <a:r>
              <a:rPr lang="en-US" sz="1600" b="1" dirty="0" smtClean="0">
                <a:cs typeface="Arial" charset="0"/>
              </a:rPr>
              <a:t>TEMPO validation team</a:t>
            </a:r>
          </a:p>
          <a:p>
            <a:pPr algn="r" eaLnBrk="1" hangingPunct="1"/>
            <a:endParaRPr lang="en-US" sz="1600" b="1" dirty="0" smtClean="0">
              <a:cs typeface="Arial" charset="0"/>
            </a:endParaRPr>
          </a:p>
          <a:p>
            <a:pPr algn="r" eaLnBrk="1" hangingPunct="1"/>
            <a:endParaRPr lang="en-US" sz="1600" b="1" dirty="0" smtClean="0">
              <a:solidFill>
                <a:srgbClr val="000090"/>
              </a:solidFill>
              <a:cs typeface="Arial" charset="0"/>
            </a:endParaRPr>
          </a:p>
          <a:p>
            <a:pPr algn="r" eaLnBrk="1" hangingPunct="1"/>
            <a:r>
              <a:rPr lang="en-US" sz="1400" dirty="0" smtClean="0">
                <a:solidFill>
                  <a:srgbClr val="000000"/>
                </a:solidFill>
                <a:cs typeface="Arial" charset="0"/>
              </a:rPr>
              <a:t>6-7 June 2018</a:t>
            </a:r>
          </a:p>
          <a:p>
            <a:pPr algn="r" eaLnBrk="1" hangingPunct="1"/>
            <a:r>
              <a:rPr lang="en-US" sz="1400" dirty="0" smtClean="0">
                <a:solidFill>
                  <a:srgbClr val="000000"/>
                </a:solidFill>
                <a:cs typeface="Arial" charset="0"/>
              </a:rPr>
              <a:t>6</a:t>
            </a:r>
            <a:r>
              <a:rPr lang="en-US" sz="1400" baseline="30000" dirty="0" smtClean="0">
                <a:solidFill>
                  <a:srgbClr val="000000"/>
                </a:solidFill>
                <a:cs typeface="Arial" charset="0"/>
              </a:rPr>
              <a:t>th</a:t>
            </a:r>
            <a:r>
              <a:rPr lang="en-US" sz="1400" dirty="0" smtClean="0">
                <a:solidFill>
                  <a:srgbClr val="000000"/>
                </a:solidFill>
                <a:cs typeface="Arial" charset="0"/>
              </a:rPr>
              <a:t> TEMPO Science Team Meeting</a:t>
            </a:r>
          </a:p>
          <a:p>
            <a:pPr algn="r" eaLnBrk="1" hangingPunct="1">
              <a:spcBef>
                <a:spcPts val="600"/>
              </a:spcBef>
            </a:pPr>
            <a:r>
              <a:rPr lang="en-US" sz="1400" dirty="0" smtClean="0">
                <a:solidFill>
                  <a:srgbClr val="000000"/>
                </a:solidFill>
                <a:cs typeface="Arial" charset="0"/>
              </a:rPr>
              <a:t>NCAR</a:t>
            </a:r>
            <a:endParaRPr lang="en-US" sz="1400" dirty="0">
              <a:solidFill>
                <a:srgbClr val="000000"/>
              </a:solidFill>
              <a:cs typeface="Arial" charset="0"/>
            </a:endParaRPr>
          </a:p>
          <a:p>
            <a:pPr algn="r" eaLnBrk="1" hangingPunct="1">
              <a:spcBef>
                <a:spcPts val="600"/>
              </a:spcBef>
            </a:pPr>
            <a:r>
              <a:rPr lang="en-US" sz="1400" dirty="0" smtClean="0">
                <a:solidFill>
                  <a:srgbClr val="000000"/>
                </a:solidFill>
                <a:cs typeface="Arial" charset="0"/>
              </a:rPr>
              <a:t>Boulder, CO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344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33400"/>
            <a:ext cx="5972807" cy="638108"/>
          </a:xfrm>
        </p:spPr>
        <p:txBody>
          <a:bodyPr>
            <a:normAutofit fontScale="90000"/>
          </a:bodyPr>
          <a:lstStyle/>
          <a:p>
            <a:r>
              <a:rPr lang="en-US" b="1" dirty="0"/>
              <a:t>Some outcomes of the 2017 Validation Meeting:</a:t>
            </a:r>
            <a:br>
              <a:rPr lang="en-US" b="1" dirty="0"/>
            </a:br>
            <a:r>
              <a:rPr lang="en-US" dirty="0" smtClean="0"/>
              <a:t/>
            </a:r>
            <a:br>
              <a:rPr lang="en-US" dirty="0" smtClean="0"/>
            </a:br>
            <a:endParaRPr lang="en-US" dirty="0"/>
          </a:p>
        </p:txBody>
      </p:sp>
      <p:sp>
        <p:nvSpPr>
          <p:cNvPr id="4" name="TextBox 3"/>
          <p:cNvSpPr txBox="1"/>
          <p:nvPr/>
        </p:nvSpPr>
        <p:spPr>
          <a:xfrm>
            <a:off x="381001" y="1828800"/>
            <a:ext cx="8763000" cy="4339650"/>
          </a:xfrm>
          <a:prstGeom prst="rect">
            <a:avLst/>
          </a:prstGeom>
          <a:noFill/>
        </p:spPr>
        <p:txBody>
          <a:bodyPr wrap="square" rtlCol="0">
            <a:spAutoFit/>
          </a:bodyPr>
          <a:lstStyle/>
          <a:p>
            <a:pPr marL="342900" indent="-342900">
              <a:buAutoNum type="arabicPeriod"/>
            </a:pPr>
            <a:r>
              <a:rPr lang="en-US" sz="2000" dirty="0" smtClean="0"/>
              <a:t>Validate the Pandora retrievals.</a:t>
            </a:r>
          </a:p>
          <a:p>
            <a:pPr marL="342900" indent="-342900">
              <a:buAutoNum type="arabicPeriod"/>
            </a:pPr>
            <a:r>
              <a:rPr lang="en-US" sz="2000" dirty="0" smtClean="0"/>
              <a:t>Need a mix of urban and rural sites for </a:t>
            </a:r>
            <a:r>
              <a:rPr lang="en-US" sz="2000" dirty="0" err="1" smtClean="0"/>
              <a:t>Pandoras</a:t>
            </a:r>
            <a:r>
              <a:rPr lang="en-US" sz="2000" dirty="0" smtClean="0"/>
              <a:t>.</a:t>
            </a:r>
          </a:p>
          <a:p>
            <a:pPr marL="342900" indent="-342900">
              <a:buAutoNum type="arabicPeriod"/>
            </a:pPr>
            <a:r>
              <a:rPr lang="en-US" sz="2000" dirty="0" smtClean="0"/>
              <a:t>Synchronize Pandora </a:t>
            </a:r>
            <a:r>
              <a:rPr lang="en-US" sz="2000" dirty="0"/>
              <a:t>sun angle </a:t>
            </a:r>
            <a:r>
              <a:rPr lang="en-US" sz="2000" dirty="0" smtClean="0"/>
              <a:t>and TEMPO stare times.</a:t>
            </a:r>
          </a:p>
          <a:p>
            <a:pPr marL="342900" indent="-342900">
              <a:buAutoNum type="arabicPeriod"/>
            </a:pPr>
            <a:r>
              <a:rPr lang="en-US" sz="2000" dirty="0" smtClean="0"/>
              <a:t>Need some homogeneous (desert? Chesapeake Bay?) sites for baseline.</a:t>
            </a:r>
          </a:p>
          <a:p>
            <a:pPr marL="342900" indent="-342900">
              <a:buAutoNum type="arabicPeriod"/>
            </a:pPr>
            <a:r>
              <a:rPr lang="en-US" sz="2000" dirty="0" smtClean="0"/>
              <a:t>Car-mounted Pandora for sub-pixel variability.</a:t>
            </a:r>
          </a:p>
          <a:p>
            <a:pPr marL="342900" indent="-342900">
              <a:buAutoNum type="arabicPeriod"/>
            </a:pPr>
            <a:r>
              <a:rPr lang="en-US" sz="2000" dirty="0" smtClean="0"/>
              <a:t>Co-locate with surface NO2, O3, H2CO.</a:t>
            </a:r>
          </a:p>
          <a:p>
            <a:pPr marL="342900" indent="-342900">
              <a:buAutoNum type="arabicPeriod"/>
            </a:pPr>
            <a:r>
              <a:rPr lang="en-US" sz="2000" dirty="0" smtClean="0"/>
              <a:t>Need some profile information to assess retrieval accuracy (TOLNet).</a:t>
            </a:r>
          </a:p>
          <a:p>
            <a:pPr marL="342900" indent="-342900">
              <a:buAutoNum type="arabicPeriod"/>
            </a:pPr>
            <a:r>
              <a:rPr lang="en-US" sz="2000" dirty="0" smtClean="0"/>
              <a:t>Use GEO-TASO over flights.</a:t>
            </a:r>
          </a:p>
          <a:p>
            <a:pPr marL="342900" indent="-342900">
              <a:buAutoNum type="arabicPeriod"/>
            </a:pPr>
            <a:r>
              <a:rPr lang="en-US" sz="2000" dirty="0" smtClean="0"/>
              <a:t>Satellite (TROPOMI) intercomparisons.</a:t>
            </a:r>
          </a:p>
          <a:p>
            <a:pPr marL="342900" indent="-342900">
              <a:buAutoNum type="arabicPeriod"/>
            </a:pPr>
            <a:r>
              <a:rPr lang="en-US" sz="2000" dirty="0" smtClean="0"/>
              <a:t>For ozone, ancillary measurements will help: ozonesonde, lidar, Dobson/Brewer.</a:t>
            </a:r>
          </a:p>
          <a:p>
            <a:pPr marL="342900" indent="-342900">
              <a:buAutoNum type="arabicPeriod"/>
            </a:pPr>
            <a:r>
              <a:rPr lang="en-US" sz="2000" dirty="0" smtClean="0"/>
              <a:t>Correctly characterizing PBL/SFC ozone presents many challenges.</a:t>
            </a:r>
          </a:p>
          <a:p>
            <a:pPr marL="342900" indent="-342900">
              <a:buAutoNum type="arabicPeriod"/>
            </a:pPr>
            <a:endParaRPr lang="en-US" dirty="0" smtClean="0"/>
          </a:p>
          <a:p>
            <a:pPr marL="342900" indent="-342900">
              <a:buAutoNum type="arabicPeriod"/>
            </a:pPr>
            <a:endParaRPr lang="en-US" dirty="0"/>
          </a:p>
        </p:txBody>
      </p:sp>
    </p:spTree>
    <p:extLst>
      <p:ext uri="{BB962C8B-B14F-4D97-AF65-F5344CB8AC3E}">
        <p14:creationId xmlns:p14="http://schemas.microsoft.com/office/powerpoint/2010/main" val="4186938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2"/>
          <p:cNvSpPr>
            <a:spLocks noChangeArrowheads="1"/>
          </p:cNvSpPr>
          <p:nvPr/>
        </p:nvSpPr>
        <p:spPr bwMode="auto">
          <a:xfrm>
            <a:off x="395536" y="5733255"/>
            <a:ext cx="4774346" cy="5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500" tIns="45252" rIns="90500" bIns="45252">
            <a:spAutoFit/>
          </a:bodyPr>
          <a:lstStyle/>
          <a:p>
            <a:pPr algn="ctr" defTabSz="905439" fontAlgn="base" latinLnBrk="0">
              <a:spcBef>
                <a:spcPct val="0"/>
              </a:spcBef>
              <a:spcAft>
                <a:spcPct val="0"/>
              </a:spcAft>
            </a:pPr>
            <a:r>
              <a:rPr lang="en-US" sz="2800" b="1" dirty="0">
                <a:solidFill>
                  <a:srgbClr val="000000"/>
                </a:solidFill>
                <a:latin typeface="Arial Black" panose="020B0A04020102020204" pitchFamily="34" charset="0"/>
                <a:ea typeface="SimSun" charset="-122"/>
              </a:rPr>
              <a:t>L Valin</a:t>
            </a:r>
            <a:r>
              <a:rPr lang="en-US" sz="2800" dirty="0">
                <a:solidFill>
                  <a:srgbClr val="000000"/>
                </a:solidFill>
                <a:latin typeface="Arial Black" panose="020B0A04020102020204" pitchFamily="34" charset="0"/>
                <a:ea typeface="SimSun" charset="-122"/>
              </a:rPr>
              <a:t> et al., </a:t>
            </a:r>
            <a:r>
              <a:rPr lang="en-US" sz="2800" i="1" dirty="0">
                <a:solidFill>
                  <a:srgbClr val="000000"/>
                </a:solidFill>
                <a:latin typeface="Arial Black" panose="020B0A04020102020204" pitchFamily="34" charset="0"/>
                <a:ea typeface="SimSun" charset="-122"/>
              </a:rPr>
              <a:t>GRL </a:t>
            </a:r>
            <a:r>
              <a:rPr lang="en-US" sz="2800" b="1" dirty="0">
                <a:solidFill>
                  <a:srgbClr val="000000"/>
                </a:solidFill>
                <a:latin typeface="Arial Black" panose="020B0A04020102020204" pitchFamily="34" charset="0"/>
                <a:ea typeface="SimSun" charset="-122"/>
              </a:rPr>
              <a:t>2013</a:t>
            </a:r>
          </a:p>
        </p:txBody>
      </p:sp>
      <p:sp>
        <p:nvSpPr>
          <p:cNvPr id="2" name="TextBox 1"/>
          <p:cNvSpPr txBox="1"/>
          <p:nvPr/>
        </p:nvSpPr>
        <p:spPr>
          <a:xfrm>
            <a:off x="395536" y="260648"/>
            <a:ext cx="5528308" cy="984885"/>
          </a:xfrm>
          <a:prstGeom prst="rect">
            <a:avLst/>
          </a:prstGeom>
          <a:noFill/>
        </p:spPr>
        <p:txBody>
          <a:bodyPr wrap="none" rtlCol="0">
            <a:spAutoFit/>
          </a:bodyPr>
          <a:lstStyle/>
          <a:p>
            <a:r>
              <a:rPr lang="en-US" sz="4000" dirty="0" smtClean="0">
                <a:latin typeface="Arial Black" panose="020B0A04020102020204" pitchFamily="34" charset="0"/>
              </a:rPr>
              <a:t>Resolution matters</a:t>
            </a:r>
          </a:p>
          <a:p>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548" y="1412776"/>
            <a:ext cx="7291325" cy="3542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555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69" y="1196752"/>
            <a:ext cx="7110015" cy="471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41759" y="6412686"/>
            <a:ext cx="2788905" cy="369332"/>
          </a:xfrm>
          <a:prstGeom prst="rect">
            <a:avLst/>
          </a:prstGeom>
          <a:noFill/>
        </p:spPr>
        <p:txBody>
          <a:bodyPr wrap="none" rtlCol="0">
            <a:spAutoFit/>
          </a:bodyPr>
          <a:lstStyle/>
          <a:p>
            <a:r>
              <a:rPr lang="en-US" dirty="0" smtClean="0"/>
              <a:t>e.g., Duncan et al. JGR 2016</a:t>
            </a:r>
            <a:endParaRPr lang="en-US" dirty="0"/>
          </a:p>
        </p:txBody>
      </p:sp>
      <p:sp>
        <p:nvSpPr>
          <p:cNvPr id="10" name="TextBox 9"/>
          <p:cNvSpPr txBox="1"/>
          <p:nvPr/>
        </p:nvSpPr>
        <p:spPr>
          <a:xfrm>
            <a:off x="125402" y="149734"/>
            <a:ext cx="8959338" cy="522295"/>
          </a:xfrm>
          <a:prstGeom prst="rect">
            <a:avLst/>
          </a:prstGeom>
          <a:noFill/>
        </p:spPr>
        <p:txBody>
          <a:bodyPr wrap="square" lIns="90520" tIns="45262" rIns="90520" bIns="45262" rtlCol="0">
            <a:spAutoFit/>
          </a:bodyPr>
          <a:lstStyle/>
          <a:p>
            <a:pPr defTabSz="452154" latinLnBrk="0"/>
            <a:r>
              <a:rPr lang="en-US" sz="2800" dirty="0" smtClean="0">
                <a:latin typeface="Arial Black" panose="020B0A04020102020204" pitchFamily="34" charset="0"/>
              </a:rPr>
              <a:t>Resolution matters</a:t>
            </a:r>
            <a:endParaRPr lang="en-US" sz="2800" dirty="0">
              <a:latin typeface="Arial Black" panose="020B0A04020102020204" pitchFamily="34" charset="0"/>
            </a:endParaRPr>
          </a:p>
        </p:txBody>
      </p:sp>
    </p:spTree>
    <p:extLst>
      <p:ext uri="{BB962C8B-B14F-4D97-AF65-F5344CB8AC3E}">
        <p14:creationId xmlns:p14="http://schemas.microsoft.com/office/powerpoint/2010/main" val="3755474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679" t="18402" r="3582" b="21325"/>
          <a:stretch/>
        </p:blipFill>
        <p:spPr bwMode="auto">
          <a:xfrm>
            <a:off x="1295400" y="1664567"/>
            <a:ext cx="2872760" cy="346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389910" y="1905000"/>
            <a:ext cx="1427186" cy="1015663"/>
          </a:xfrm>
          <a:prstGeom prst="rect">
            <a:avLst/>
          </a:prstGeom>
          <a:noFill/>
        </p:spPr>
        <p:txBody>
          <a:bodyPr wrap="none" rtlCol="0">
            <a:spAutoFit/>
          </a:bodyPr>
          <a:lstStyle/>
          <a:p>
            <a:r>
              <a:rPr lang="en-US" sz="2000" b="1" dirty="0" smtClean="0"/>
              <a:t>Jay Herman</a:t>
            </a:r>
          </a:p>
          <a:p>
            <a:endParaRPr lang="en-US" sz="2000" b="1" dirty="0" smtClean="0"/>
          </a:p>
          <a:p>
            <a:r>
              <a:rPr lang="en-US" sz="2000" b="1" dirty="0" smtClean="0"/>
              <a:t>Bob Swap</a:t>
            </a:r>
            <a:endParaRPr lang="en-US" sz="2000" b="1" dirty="0"/>
          </a:p>
        </p:txBody>
      </p:sp>
      <p:pic>
        <p:nvPicPr>
          <p:cNvPr id="18434" name="Picture 2" descr="D:\Dropbox\drop.mike 8.17\Meetings\Future\2018 06 6.7 Boulder CtrGreen TEMPO\Presentations\Pandora opening the box.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3546" y="990600"/>
            <a:ext cx="2490216"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70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lstStyle/>
          <a:p>
            <a:r>
              <a:rPr lang="en-US" dirty="0" smtClean="0"/>
              <a:t>NO</a:t>
            </a:r>
            <a:r>
              <a:rPr lang="en-US" baseline="-25000" dirty="0" smtClean="0"/>
              <a:t>2</a:t>
            </a:r>
            <a:r>
              <a:rPr lang="en-US" dirty="0" smtClean="0"/>
              <a:t> variation during D-AQ NE</a:t>
            </a:r>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183216"/>
            <a:ext cx="6934200" cy="567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586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Pandora Locations</a:t>
            </a:r>
            <a:endParaRPr lang="en-US" dirty="0"/>
          </a:p>
        </p:txBody>
      </p:sp>
      <p:sp>
        <p:nvSpPr>
          <p:cNvPr id="4" name="TextBox 3"/>
          <p:cNvSpPr txBox="1"/>
          <p:nvPr/>
        </p:nvSpPr>
        <p:spPr>
          <a:xfrm>
            <a:off x="754380" y="1752600"/>
            <a:ext cx="7467600" cy="1200329"/>
          </a:xfrm>
          <a:prstGeom prst="rect">
            <a:avLst/>
          </a:prstGeom>
          <a:noFill/>
        </p:spPr>
        <p:txBody>
          <a:bodyPr wrap="square" rtlCol="0">
            <a:spAutoFit/>
          </a:bodyPr>
          <a:lstStyle/>
          <a:p>
            <a:r>
              <a:rPr lang="en-US" sz="2400" b="1" dirty="0" smtClean="0"/>
              <a:t>Current sites: See Bob Swap Pandora talk.</a:t>
            </a:r>
            <a:endParaRPr lang="en-US" sz="2400" dirty="0" smtClean="0"/>
          </a:p>
          <a:p>
            <a:endParaRPr lang="en-US" sz="2400" dirty="0"/>
          </a:p>
          <a:p>
            <a:r>
              <a:rPr lang="en-US" sz="2400" b="1" dirty="0" smtClean="0"/>
              <a:t>By end of 2018?</a:t>
            </a:r>
            <a:endParaRPr lang="en-US" sz="2400" dirty="0"/>
          </a:p>
        </p:txBody>
      </p:sp>
    </p:spTree>
    <p:extLst>
      <p:ext uri="{BB962C8B-B14F-4D97-AF65-F5344CB8AC3E}">
        <p14:creationId xmlns:p14="http://schemas.microsoft.com/office/powerpoint/2010/main" val="3027312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5227851" y="1676400"/>
            <a:ext cx="28401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800" b="1" dirty="0" smtClean="0">
                <a:solidFill>
                  <a:srgbClr val="0000A9"/>
                </a:solidFill>
              </a:rPr>
              <a:t>Ozone</a:t>
            </a:r>
            <a:endParaRPr lang="en-US" sz="48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22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Approach</a:t>
            </a:r>
            <a:endParaRPr lang="en-US" dirty="0"/>
          </a:p>
        </p:txBody>
      </p:sp>
      <p:sp>
        <p:nvSpPr>
          <p:cNvPr id="5" name="Rectangle 4"/>
          <p:cNvSpPr/>
          <p:nvPr/>
        </p:nvSpPr>
        <p:spPr>
          <a:xfrm>
            <a:off x="152400" y="1142999"/>
            <a:ext cx="8610600" cy="5355312"/>
          </a:xfrm>
          <a:prstGeom prst="rect">
            <a:avLst/>
          </a:prstGeom>
        </p:spPr>
        <p:txBody>
          <a:bodyPr wrap="square">
            <a:spAutoFit/>
          </a:bodyPr>
          <a:lstStyle/>
          <a:p>
            <a:r>
              <a:rPr lang="en-US" b="1" dirty="0"/>
              <a:t>TEMPO ozone products</a:t>
            </a:r>
          </a:p>
          <a:p>
            <a:r>
              <a:rPr lang="en-US" b="1" dirty="0" smtClean="0"/>
              <a:t>	Total </a:t>
            </a:r>
            <a:r>
              <a:rPr lang="en-US" b="1" dirty="0"/>
              <a:t>ozone column</a:t>
            </a:r>
          </a:p>
          <a:p>
            <a:r>
              <a:rPr lang="en-US" b="1" dirty="0" smtClean="0"/>
              <a:t>	0-tropopause</a:t>
            </a:r>
            <a:endParaRPr lang="en-US" b="1" dirty="0"/>
          </a:p>
          <a:p>
            <a:r>
              <a:rPr lang="en-US" b="1" dirty="0" smtClean="0"/>
              <a:t>	0-2km</a:t>
            </a:r>
            <a:endParaRPr lang="en-US" b="1" dirty="0"/>
          </a:p>
          <a:p>
            <a:r>
              <a:rPr lang="en-US" b="1" dirty="0"/>
              <a:t>Traditional satellite validation for total ozone column</a:t>
            </a:r>
          </a:p>
          <a:p>
            <a:r>
              <a:rPr lang="en-US" b="1" dirty="0" smtClean="0"/>
              <a:t>	Multiple </a:t>
            </a:r>
            <a:r>
              <a:rPr lang="en-US" b="1" dirty="0"/>
              <a:t>pairwise comparisons</a:t>
            </a:r>
          </a:p>
          <a:p>
            <a:r>
              <a:rPr lang="en-US" b="1" dirty="0" smtClean="0"/>
              <a:t>	Ozonesondes</a:t>
            </a:r>
            <a:endParaRPr lang="en-US" b="1" dirty="0"/>
          </a:p>
          <a:p>
            <a:r>
              <a:rPr lang="en-US" b="1" dirty="0" smtClean="0"/>
              <a:t>	Ozone </a:t>
            </a:r>
            <a:r>
              <a:rPr lang="en-US" b="1" dirty="0"/>
              <a:t>lidars</a:t>
            </a:r>
          </a:p>
          <a:p>
            <a:r>
              <a:rPr lang="en-US" b="1" dirty="0" smtClean="0"/>
              <a:t>	Brewer </a:t>
            </a:r>
            <a:r>
              <a:rPr lang="en-US" b="1" dirty="0"/>
              <a:t>and Dobson spectrophotometers</a:t>
            </a:r>
          </a:p>
          <a:p>
            <a:r>
              <a:rPr lang="en-US" b="1" dirty="0" smtClean="0"/>
              <a:t>	a/c </a:t>
            </a:r>
            <a:r>
              <a:rPr lang="en-US" b="1" dirty="0"/>
              <a:t>profiles</a:t>
            </a:r>
          </a:p>
          <a:p>
            <a:r>
              <a:rPr lang="en-US" b="1" dirty="0" smtClean="0"/>
              <a:t>	Satellite </a:t>
            </a:r>
            <a:r>
              <a:rPr lang="en-US" b="1" dirty="0"/>
              <a:t>intercomparisons</a:t>
            </a:r>
          </a:p>
          <a:p>
            <a:r>
              <a:rPr lang="en-US" b="1" dirty="0"/>
              <a:t>Assets</a:t>
            </a:r>
          </a:p>
          <a:p>
            <a:r>
              <a:rPr lang="en-US" b="1" dirty="0" smtClean="0"/>
              <a:t>	3 or 4 US plus a few Canadian ozonesonde </a:t>
            </a:r>
            <a:r>
              <a:rPr lang="en-US" b="1" dirty="0"/>
              <a:t>stations</a:t>
            </a:r>
          </a:p>
          <a:p>
            <a:r>
              <a:rPr lang="en-US" b="1" dirty="0" smtClean="0"/>
              <a:t>	Additional </a:t>
            </a:r>
            <a:r>
              <a:rPr lang="en-US" b="1" dirty="0"/>
              <a:t>episodic launches.</a:t>
            </a:r>
          </a:p>
          <a:p>
            <a:r>
              <a:rPr lang="en-US" b="1" dirty="0" smtClean="0"/>
              <a:t>	6 </a:t>
            </a:r>
            <a:r>
              <a:rPr lang="en-US" b="1" dirty="0"/>
              <a:t>TOLNet ozone lidars</a:t>
            </a:r>
          </a:p>
          <a:p>
            <a:r>
              <a:rPr lang="en-US" b="1" dirty="0" smtClean="0"/>
              <a:t>	~</a:t>
            </a:r>
            <a:r>
              <a:rPr lang="en-US" b="1" dirty="0"/>
              <a:t>dozen Brewers</a:t>
            </a:r>
          </a:p>
          <a:p>
            <a:r>
              <a:rPr lang="en-US" b="1" dirty="0" smtClean="0"/>
              <a:t>	AJAX </a:t>
            </a:r>
            <a:r>
              <a:rPr lang="en-US" b="1" dirty="0"/>
              <a:t>profiles</a:t>
            </a:r>
          </a:p>
          <a:p>
            <a:r>
              <a:rPr lang="en-US" b="1" dirty="0" smtClean="0"/>
              <a:t>	TROPOMI</a:t>
            </a:r>
            <a:r>
              <a:rPr lang="en-US" b="1" dirty="0"/>
              <a:t>, OMPS, </a:t>
            </a:r>
          </a:p>
          <a:p>
            <a:r>
              <a:rPr lang="en-US" b="1" dirty="0" smtClean="0"/>
              <a:t>	In </a:t>
            </a:r>
            <a:r>
              <a:rPr lang="en-US" b="1" dirty="0"/>
              <a:t>situ surface </a:t>
            </a:r>
            <a:r>
              <a:rPr lang="en-US" b="1" dirty="0" smtClean="0"/>
              <a:t>networks</a:t>
            </a:r>
            <a:endParaRPr lang="en-US" b="1" dirty="0"/>
          </a:p>
        </p:txBody>
      </p:sp>
    </p:spTree>
    <p:extLst>
      <p:ext uri="{BB962C8B-B14F-4D97-AF65-F5344CB8AC3E}">
        <p14:creationId xmlns:p14="http://schemas.microsoft.com/office/powerpoint/2010/main" val="4204889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Approach</a:t>
            </a:r>
            <a:endParaRPr lang="en-US" dirty="0"/>
          </a:p>
        </p:txBody>
      </p:sp>
      <p:sp>
        <p:nvSpPr>
          <p:cNvPr id="5" name="Rectangle 4"/>
          <p:cNvSpPr/>
          <p:nvPr/>
        </p:nvSpPr>
        <p:spPr>
          <a:xfrm>
            <a:off x="152400" y="990600"/>
            <a:ext cx="8610600" cy="5632311"/>
          </a:xfrm>
          <a:prstGeom prst="rect">
            <a:avLst/>
          </a:prstGeom>
        </p:spPr>
        <p:txBody>
          <a:bodyPr wrap="square">
            <a:spAutoFit/>
          </a:bodyPr>
          <a:lstStyle/>
          <a:p>
            <a:r>
              <a:rPr lang="en-US" b="1" dirty="0"/>
              <a:t>Calculations</a:t>
            </a:r>
          </a:p>
          <a:p>
            <a:r>
              <a:rPr lang="en-US" b="1" dirty="0" smtClean="0"/>
              <a:t>	Univariate </a:t>
            </a:r>
            <a:r>
              <a:rPr lang="en-US" b="1" dirty="0"/>
              <a:t>statistics</a:t>
            </a:r>
          </a:p>
          <a:p>
            <a:r>
              <a:rPr lang="en-US" b="1" dirty="0" smtClean="0"/>
              <a:t>	Spatial-temporal </a:t>
            </a:r>
            <a:r>
              <a:rPr lang="en-US" b="1" dirty="0"/>
              <a:t>patterns</a:t>
            </a:r>
          </a:p>
          <a:p>
            <a:r>
              <a:rPr lang="en-US" b="1" i="1" dirty="0" smtClean="0"/>
              <a:t>	EOF </a:t>
            </a:r>
            <a:r>
              <a:rPr lang="en-US" b="1" i="1" dirty="0"/>
              <a:t>analyses</a:t>
            </a:r>
          </a:p>
          <a:p>
            <a:r>
              <a:rPr lang="en-US" b="1" i="1" dirty="0" smtClean="0"/>
              <a:t>	SVD </a:t>
            </a:r>
            <a:r>
              <a:rPr lang="en-US" b="1" i="1" dirty="0"/>
              <a:t>calculations</a:t>
            </a:r>
          </a:p>
          <a:p>
            <a:r>
              <a:rPr lang="en-US" b="1" i="1" dirty="0" smtClean="0"/>
              <a:t>	Structure </a:t>
            </a:r>
            <a:r>
              <a:rPr lang="en-US" b="1" i="1" dirty="0"/>
              <a:t>function</a:t>
            </a:r>
          </a:p>
          <a:p>
            <a:r>
              <a:rPr lang="en-US" b="1" dirty="0" smtClean="0"/>
              <a:t>	Deviations </a:t>
            </a:r>
            <a:r>
              <a:rPr lang="en-US" b="1" dirty="0"/>
              <a:t>from a priori</a:t>
            </a:r>
          </a:p>
          <a:p>
            <a:r>
              <a:rPr lang="en-US" b="1" dirty="0" smtClean="0"/>
              <a:t>TEMPO </a:t>
            </a:r>
            <a:r>
              <a:rPr lang="en-US" b="1" dirty="0"/>
              <a:t>aspects in addition to traditional total column</a:t>
            </a:r>
          </a:p>
          <a:p>
            <a:r>
              <a:rPr lang="en-US" b="1" dirty="0" smtClean="0"/>
              <a:t>	Cloud </a:t>
            </a:r>
            <a:r>
              <a:rPr lang="en-US" b="1" dirty="0"/>
              <a:t>clearing approach</a:t>
            </a:r>
          </a:p>
          <a:p>
            <a:r>
              <a:rPr lang="en-US" b="1" dirty="0" smtClean="0"/>
              <a:t>	SZA </a:t>
            </a:r>
            <a:r>
              <a:rPr lang="en-US" b="1" dirty="0"/>
              <a:t>dependence</a:t>
            </a:r>
          </a:p>
          <a:p>
            <a:r>
              <a:rPr lang="en-US" b="1" dirty="0" smtClean="0"/>
              <a:t>	Diurnal </a:t>
            </a:r>
            <a:r>
              <a:rPr lang="en-US" b="1" dirty="0"/>
              <a:t>variation</a:t>
            </a:r>
          </a:p>
          <a:p>
            <a:r>
              <a:rPr lang="en-US" b="1" dirty="0" smtClean="0"/>
              <a:t>	Column </a:t>
            </a:r>
            <a:r>
              <a:rPr lang="en-US" b="1" dirty="0"/>
              <a:t>separation</a:t>
            </a:r>
          </a:p>
          <a:p>
            <a:r>
              <a:rPr lang="en-US" b="1" dirty="0" smtClean="0"/>
              <a:t>	Surface-PBL </a:t>
            </a:r>
            <a:r>
              <a:rPr lang="en-US" b="1" dirty="0"/>
              <a:t>correlation</a:t>
            </a:r>
          </a:p>
          <a:p>
            <a:r>
              <a:rPr lang="en-US" b="1" dirty="0" smtClean="0"/>
              <a:t>	Surface </a:t>
            </a:r>
            <a:r>
              <a:rPr lang="en-US" b="1" dirty="0"/>
              <a:t>albedo</a:t>
            </a:r>
          </a:p>
          <a:p>
            <a:r>
              <a:rPr lang="en-US" b="1" dirty="0" smtClean="0"/>
              <a:t>	PBL </a:t>
            </a:r>
            <a:r>
              <a:rPr lang="en-US" b="1" dirty="0"/>
              <a:t>aerosol interference</a:t>
            </a:r>
          </a:p>
          <a:p>
            <a:r>
              <a:rPr lang="en-US" b="1" dirty="0"/>
              <a:t>Assets to address these issues</a:t>
            </a:r>
          </a:p>
          <a:p>
            <a:r>
              <a:rPr lang="en-US" b="1" dirty="0" smtClean="0"/>
              <a:t>	Diurnal </a:t>
            </a:r>
            <a:r>
              <a:rPr lang="en-US" b="1" dirty="0"/>
              <a:t>profiles by lidar or </a:t>
            </a:r>
            <a:r>
              <a:rPr lang="en-US" b="1" dirty="0" err="1"/>
              <a:t>cutdown</a:t>
            </a:r>
            <a:r>
              <a:rPr lang="en-US" b="1" dirty="0"/>
              <a:t> ozonesondes or Pandora</a:t>
            </a:r>
          </a:p>
          <a:p>
            <a:r>
              <a:rPr lang="en-US" b="1" dirty="0" smtClean="0"/>
              <a:t>	Ozone </a:t>
            </a:r>
            <a:r>
              <a:rPr lang="en-US" b="1" dirty="0"/>
              <a:t>and aerosol profiles by lidar</a:t>
            </a:r>
          </a:p>
          <a:p>
            <a:r>
              <a:rPr lang="en-US" b="1" dirty="0" smtClean="0"/>
              <a:t>	Measure </a:t>
            </a:r>
            <a:r>
              <a:rPr lang="en-US" b="1" dirty="0"/>
              <a:t>ozone and aerosol profiles at a variety of sites</a:t>
            </a:r>
          </a:p>
          <a:p>
            <a:r>
              <a:rPr lang="en-US" b="1" i="1" dirty="0" smtClean="0"/>
              <a:t>	Albedo </a:t>
            </a:r>
            <a:r>
              <a:rPr lang="en-US" b="1" i="1" dirty="0"/>
              <a:t>(homogeneous or heterogeneous) measured by satellite or </a:t>
            </a:r>
            <a:r>
              <a:rPr lang="en-US" b="1" i="1" dirty="0" smtClean="0"/>
              <a:t>a/c</a:t>
            </a:r>
            <a:endParaRPr lang="en-US" b="1" i="1" dirty="0"/>
          </a:p>
        </p:txBody>
      </p:sp>
    </p:spTree>
    <p:extLst>
      <p:ext uri="{BB962C8B-B14F-4D97-AF65-F5344CB8AC3E}">
        <p14:creationId xmlns:p14="http://schemas.microsoft.com/office/powerpoint/2010/main" val="1343177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Placeholder 2"/>
          <p:cNvSpPr>
            <a:spLocks noGrp="1"/>
          </p:cNvSpPr>
          <p:nvPr>
            <p:ph type="body" sz="quarter" idx="4294967295"/>
          </p:nvPr>
        </p:nvSpPr>
        <p:spPr>
          <a:xfrm>
            <a:off x="142875" y="1981200"/>
            <a:ext cx="8763000" cy="3429000"/>
          </a:xfrm>
        </p:spPr>
        <p:txBody>
          <a:bodyPr/>
          <a:lstStyle/>
          <a:p>
            <a:pPr marL="0" indent="0" algn="ctr" eaLnBrk="1" hangingPunct="1">
              <a:spcBef>
                <a:spcPts val="0"/>
              </a:spcBef>
              <a:buFont typeface="Arial" charset="0"/>
              <a:buNone/>
            </a:pPr>
            <a:r>
              <a:rPr lang="en-US" sz="2400" b="1" dirty="0" smtClean="0">
                <a:solidFill>
                  <a:srgbClr val="0070C0"/>
                </a:solidFill>
              </a:rPr>
              <a:t>Role and Need for Aloft Measurements in</a:t>
            </a:r>
          </a:p>
          <a:p>
            <a:pPr marL="0" indent="0" algn="ctr" eaLnBrk="1" hangingPunct="1">
              <a:spcBef>
                <a:spcPts val="0"/>
              </a:spcBef>
              <a:buFont typeface="Arial" charset="0"/>
              <a:buNone/>
            </a:pPr>
            <a:r>
              <a:rPr lang="en-US" sz="2400" b="1" dirty="0" smtClean="0">
                <a:solidFill>
                  <a:srgbClr val="0070C0"/>
                </a:solidFill>
              </a:rPr>
              <a:t>Model Development and Evaluation</a:t>
            </a:r>
          </a:p>
          <a:p>
            <a:pPr marL="0" indent="0" algn="ctr" eaLnBrk="1" hangingPunct="1">
              <a:buFont typeface="Arial" charset="0"/>
              <a:buNone/>
            </a:pPr>
            <a:endParaRPr lang="en-US" sz="2800" dirty="0" smtClean="0">
              <a:solidFill>
                <a:srgbClr val="0070C0"/>
              </a:solidFill>
            </a:endParaRPr>
          </a:p>
          <a:p>
            <a:pPr marL="0" indent="0" algn="ctr" eaLnBrk="1" hangingPunct="1">
              <a:buFont typeface="Arial" charset="0"/>
              <a:buNone/>
            </a:pPr>
            <a:endParaRPr lang="en-US" sz="2800" dirty="0">
              <a:solidFill>
                <a:srgbClr val="0070C0"/>
              </a:solidFill>
            </a:endParaRPr>
          </a:p>
          <a:p>
            <a:pPr marL="0" indent="0" algn="ctr" eaLnBrk="1" hangingPunct="1">
              <a:spcBef>
                <a:spcPts val="0"/>
              </a:spcBef>
              <a:buNone/>
            </a:pPr>
            <a:r>
              <a:rPr lang="en-US" sz="1800" b="1" dirty="0">
                <a:solidFill>
                  <a:srgbClr val="0070C0"/>
                </a:solidFill>
                <a:latin typeface="Arial" panose="020B0604020202020204" pitchFamily="34" charset="0"/>
                <a:cs typeface="Arial" panose="020B0604020202020204" pitchFamily="34" charset="0"/>
              </a:rPr>
              <a:t>Rohit </a:t>
            </a:r>
            <a:r>
              <a:rPr lang="en-US" sz="1800" b="1" dirty="0" smtClean="0">
                <a:solidFill>
                  <a:srgbClr val="0070C0"/>
                </a:solidFill>
                <a:latin typeface="Arial" panose="020B0604020202020204" pitchFamily="34" charset="0"/>
                <a:cs typeface="Arial" panose="020B0604020202020204" pitchFamily="34" charset="0"/>
              </a:rPr>
              <a:t>Mathur, Jia Xing, Daiwen Kang, Christian Hogrefe, Jonathan Pleim</a:t>
            </a:r>
          </a:p>
          <a:p>
            <a:pPr marL="0" indent="0" algn="ctr" eaLnBrk="1" hangingPunct="1">
              <a:spcBef>
                <a:spcPts val="0"/>
              </a:spcBef>
              <a:buFont typeface="Arial" charset="0"/>
              <a:buNone/>
            </a:pPr>
            <a:r>
              <a:rPr lang="en-US" sz="1800" dirty="0" smtClean="0">
                <a:solidFill>
                  <a:srgbClr val="0070C0"/>
                </a:solidFill>
                <a:latin typeface="Arial" panose="020B0604020202020204" pitchFamily="34" charset="0"/>
                <a:cs typeface="Arial" panose="020B0604020202020204" pitchFamily="34" charset="0"/>
              </a:rPr>
              <a:t>Computational Exposure Division</a:t>
            </a:r>
          </a:p>
          <a:p>
            <a:pPr marL="0" indent="0" algn="ctr" eaLnBrk="1" hangingPunct="1">
              <a:spcBef>
                <a:spcPts val="0"/>
              </a:spcBef>
              <a:buFont typeface="Arial" charset="0"/>
              <a:buNone/>
            </a:pPr>
            <a:r>
              <a:rPr lang="en-US" sz="1800" dirty="0" smtClean="0">
                <a:solidFill>
                  <a:srgbClr val="0070C0"/>
                </a:solidFill>
                <a:latin typeface="Arial" panose="020B0604020202020204" pitchFamily="34" charset="0"/>
                <a:cs typeface="Arial" panose="020B0604020202020204" pitchFamily="34" charset="0"/>
              </a:rPr>
              <a:t>National Exposure Research Laboratory</a:t>
            </a:r>
          </a:p>
          <a:p>
            <a:pPr marL="0" indent="0" algn="ctr" eaLnBrk="1" hangingPunct="1">
              <a:spcBef>
                <a:spcPts val="0"/>
              </a:spcBef>
              <a:buFont typeface="Arial" charset="0"/>
              <a:buNone/>
            </a:pPr>
            <a:r>
              <a:rPr lang="en-US" sz="1800" dirty="0" smtClean="0">
                <a:solidFill>
                  <a:srgbClr val="0070C0"/>
                </a:solidFill>
                <a:latin typeface="Arial" panose="020B0604020202020204" pitchFamily="34" charset="0"/>
                <a:cs typeface="Arial" panose="020B0604020202020204" pitchFamily="34" charset="0"/>
              </a:rPr>
              <a:t>U.S. Environmental Protection Agency</a:t>
            </a:r>
          </a:p>
          <a:p>
            <a:pPr marL="0" indent="0" algn="ctr" eaLnBrk="1" hangingPunct="1">
              <a:spcBef>
                <a:spcPts val="0"/>
              </a:spcBef>
              <a:buFont typeface="Arial" charset="0"/>
              <a:buNone/>
            </a:pPr>
            <a:endParaRPr lang="en-US" sz="1800" dirty="0" smtClean="0">
              <a:solidFill>
                <a:srgbClr val="0070C0"/>
              </a:solidFill>
              <a:latin typeface="Arial" panose="020B0604020202020204" pitchFamily="34" charset="0"/>
              <a:cs typeface="Arial" panose="020B0604020202020204" pitchFamily="34" charset="0"/>
            </a:endParaRPr>
          </a:p>
        </p:txBody>
      </p:sp>
      <p:sp>
        <p:nvSpPr>
          <p:cNvPr id="2" name="TextBox 1"/>
          <p:cNvSpPr txBox="1"/>
          <p:nvPr/>
        </p:nvSpPr>
        <p:spPr>
          <a:xfrm>
            <a:off x="3121401" y="6019800"/>
            <a:ext cx="2840842" cy="600164"/>
          </a:xfrm>
          <a:prstGeom prst="rect">
            <a:avLst/>
          </a:prstGeom>
          <a:noFill/>
        </p:spPr>
        <p:txBody>
          <a:bodyPr wrap="none" rtlCol="0">
            <a:spAutoFit/>
          </a:bodyPr>
          <a:lstStyle/>
          <a:p>
            <a:pPr algn="ctr"/>
            <a:r>
              <a:rPr lang="en-US" sz="1100" dirty="0" smtClean="0"/>
              <a:t>3</a:t>
            </a:r>
            <a:r>
              <a:rPr lang="en-US" sz="1100" baseline="30000" dirty="0" smtClean="0"/>
              <a:t>rd</a:t>
            </a:r>
            <a:r>
              <a:rPr lang="en-US" sz="1100" dirty="0" smtClean="0"/>
              <a:t> Annual </a:t>
            </a:r>
            <a:r>
              <a:rPr lang="en-US" sz="1100" dirty="0" err="1" smtClean="0"/>
              <a:t>TOLNet</a:t>
            </a:r>
            <a:r>
              <a:rPr lang="en-US" sz="1100" dirty="0" smtClean="0"/>
              <a:t> Science Team Meeting</a:t>
            </a:r>
          </a:p>
          <a:p>
            <a:pPr algn="ctr"/>
            <a:r>
              <a:rPr lang="en-US" sz="1100" dirty="0" smtClean="0"/>
              <a:t>RTP, NC</a:t>
            </a:r>
          </a:p>
          <a:p>
            <a:pPr algn="ctr"/>
            <a:r>
              <a:rPr lang="en-US" sz="1100" dirty="0" smtClean="0"/>
              <a:t>June 28-30, 2016</a:t>
            </a:r>
            <a:endParaRPr lang="en-US" sz="1100" dirty="0"/>
          </a:p>
        </p:txBody>
      </p:sp>
      <p:sp>
        <p:nvSpPr>
          <p:cNvPr id="3" name="Slide Number Placeholder 2"/>
          <p:cNvSpPr>
            <a:spLocks noGrp="1"/>
          </p:cNvSpPr>
          <p:nvPr>
            <p:ph type="sldNum" sz="quarter" idx="11"/>
          </p:nvPr>
        </p:nvSpPr>
        <p:spPr/>
        <p:txBody>
          <a:bodyPr/>
          <a:lstStyle/>
          <a:p>
            <a:pPr>
              <a:defRPr/>
            </a:pPr>
            <a:fld id="{5E5786F2-C5E9-407A-8AFB-EC65E0ADA476}" type="slidenum">
              <a:rPr lang="en-US" smtClean="0"/>
              <a:pPr>
                <a:defRPr/>
              </a:pPr>
              <a:t>19</a:t>
            </a:fld>
            <a:endParaRPr lang="en-US" dirty="0"/>
          </a:p>
        </p:txBody>
      </p:sp>
    </p:spTree>
    <p:extLst>
      <p:ext uri="{BB962C8B-B14F-4D97-AF65-F5344CB8AC3E}">
        <p14:creationId xmlns:p14="http://schemas.microsoft.com/office/powerpoint/2010/main" val="892679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chemeClr val="bg1"/>
                </a:solidFill>
                <a:latin typeface="Arial Rounded MT Bold" pitchFamily="34" charset="0"/>
              </a:rPr>
              <a:t>Current TEMPO Validation Team</a:t>
            </a:r>
            <a:br>
              <a:rPr lang="en-US" sz="2400" dirty="0" smtClean="0">
                <a:solidFill>
                  <a:schemeClr val="bg1"/>
                </a:solidFill>
                <a:latin typeface="Arial Rounded MT Bold" pitchFamily="34" charset="0"/>
              </a:rPr>
            </a:br>
            <a:r>
              <a:rPr lang="en-US" sz="2400" dirty="0" smtClean="0">
                <a:solidFill>
                  <a:schemeClr val="bg1"/>
                </a:solidFill>
                <a:latin typeface="Arial Rounded MT Bold" pitchFamily="34" charset="0"/>
              </a:rPr>
              <a:t>All are welcome</a:t>
            </a:r>
            <a:endParaRPr lang="en-US" sz="2400" dirty="0">
              <a:solidFill>
                <a:schemeClr val="bg1"/>
              </a:solidFill>
              <a:latin typeface="Arial Rounded MT Bold"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8615105"/>
              </p:ext>
            </p:extLst>
          </p:nvPr>
        </p:nvGraphicFramePr>
        <p:xfrm>
          <a:off x="1447800" y="1201453"/>
          <a:ext cx="6096000" cy="567436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US" dirty="0" smtClean="0"/>
                        <a:t>Science Team</a:t>
                      </a:r>
                      <a:endParaRPr lang="en-US" dirty="0"/>
                    </a:p>
                  </a:txBody>
                  <a:tcPr/>
                </a:tc>
                <a:tc>
                  <a:txBody>
                    <a:bodyPr/>
                    <a:lstStyle/>
                    <a:p>
                      <a:r>
                        <a:rPr lang="en-US" dirty="0" smtClean="0"/>
                        <a:t>Collaborators</a:t>
                      </a:r>
                      <a:endParaRPr lang="en-US" dirty="0"/>
                    </a:p>
                  </a:txBody>
                  <a:tcPr/>
                </a:tc>
              </a:tr>
              <a:tr h="370840">
                <a:tc>
                  <a:txBody>
                    <a:bodyPr/>
                    <a:lstStyle/>
                    <a:p>
                      <a:pPr marL="0" indent="0">
                        <a:lnSpc>
                          <a:spcPct val="150000"/>
                        </a:lnSpc>
                        <a:buNone/>
                      </a:pPr>
                      <a:r>
                        <a:rPr lang="en-US" sz="1800" b="1" dirty="0" smtClean="0">
                          <a:cs typeface="Arial" charset="0"/>
                        </a:rPr>
                        <a:t>Mike Newchurch/O</a:t>
                      </a:r>
                      <a:r>
                        <a:rPr lang="en-US" sz="1800" b="1" baseline="-25000" dirty="0" smtClean="0">
                          <a:cs typeface="Arial" charset="0"/>
                        </a:rPr>
                        <a:t>3</a:t>
                      </a:r>
                      <a:endParaRPr lang="en-US" sz="1800" b="1" dirty="0" smtClean="0">
                        <a:cs typeface="Arial" charset="0"/>
                      </a:endParaRPr>
                    </a:p>
                    <a:p>
                      <a:pPr marL="0" indent="0">
                        <a:lnSpc>
                          <a:spcPct val="150000"/>
                        </a:lnSpc>
                        <a:buNone/>
                      </a:pPr>
                      <a:r>
                        <a:rPr lang="en-US" sz="1800" b="1" dirty="0" smtClean="0">
                          <a:cs typeface="Arial" charset="0"/>
                        </a:rPr>
                        <a:t>Jay Al-Saadi/Aircraft</a:t>
                      </a:r>
                      <a:r>
                        <a:rPr lang="en-US" sz="1800" b="1" baseline="0" dirty="0" smtClean="0">
                          <a:cs typeface="Arial" charset="0"/>
                        </a:rPr>
                        <a:t> sims</a:t>
                      </a:r>
                      <a:endParaRPr lang="en-US" sz="1800" b="1" dirty="0" smtClean="0">
                        <a:cs typeface="Arial" charset="0"/>
                      </a:endParaRPr>
                    </a:p>
                    <a:p>
                      <a:pPr marL="0" indent="0">
                        <a:lnSpc>
                          <a:spcPct val="150000"/>
                        </a:lnSpc>
                        <a:buNone/>
                      </a:pPr>
                      <a:r>
                        <a:rPr lang="en-US" sz="1800" b="1" dirty="0" smtClean="0">
                          <a:cs typeface="Arial" charset="0"/>
                        </a:rPr>
                        <a:t>Ron Cohen/NO</a:t>
                      </a:r>
                      <a:r>
                        <a:rPr lang="en-US" sz="1800" b="1" baseline="-25000" dirty="0" smtClean="0">
                          <a:cs typeface="Arial" charset="0"/>
                        </a:rPr>
                        <a:t>2</a:t>
                      </a:r>
                      <a:endParaRPr lang="en-US" sz="1800" b="1" dirty="0" smtClean="0">
                        <a:cs typeface="Arial" charset="0"/>
                      </a:endParaRPr>
                    </a:p>
                    <a:p>
                      <a:pPr marL="0" indent="0">
                        <a:lnSpc>
                          <a:spcPct val="150000"/>
                        </a:lnSpc>
                        <a:buNone/>
                      </a:pPr>
                      <a:r>
                        <a:rPr lang="en-US" sz="1800" b="1" dirty="0" smtClean="0">
                          <a:cs typeface="Arial" charset="0"/>
                        </a:rPr>
                        <a:t>Dave Flittner/Calibration</a:t>
                      </a:r>
                    </a:p>
                    <a:p>
                      <a:pPr marL="0" indent="0">
                        <a:lnSpc>
                          <a:spcPct val="150000"/>
                        </a:lnSpc>
                        <a:buNone/>
                      </a:pPr>
                      <a:r>
                        <a:rPr lang="en-US" sz="1800" b="1" dirty="0" smtClean="0">
                          <a:cs typeface="Arial" charset="0"/>
                        </a:rPr>
                        <a:t>Jay Herman/Pandora</a:t>
                      </a:r>
                    </a:p>
                    <a:p>
                      <a:pPr marL="0" indent="0">
                        <a:lnSpc>
                          <a:spcPct val="150000"/>
                        </a:lnSpc>
                        <a:buNone/>
                      </a:pPr>
                      <a:r>
                        <a:rPr lang="en-US" sz="1800" b="1" dirty="0" smtClean="0">
                          <a:cs typeface="Arial" charset="0"/>
                        </a:rPr>
                        <a:t>Xiong Liu/Retrievals</a:t>
                      </a:r>
                    </a:p>
                    <a:p>
                      <a:pPr marL="0" indent="0">
                        <a:lnSpc>
                          <a:spcPct val="150000"/>
                        </a:lnSpc>
                        <a:buNone/>
                      </a:pPr>
                      <a:r>
                        <a:rPr lang="en-US" sz="1800" b="1" dirty="0" smtClean="0">
                          <a:cs typeface="Arial" charset="0"/>
                        </a:rPr>
                        <a:t>Randal Martin</a:t>
                      </a:r>
                    </a:p>
                    <a:p>
                      <a:pPr marL="0" indent="0">
                        <a:lnSpc>
                          <a:spcPct val="150000"/>
                        </a:lnSpc>
                        <a:buNone/>
                      </a:pPr>
                      <a:r>
                        <a:rPr lang="en-US" sz="1800" b="1" dirty="0" smtClean="0">
                          <a:cs typeface="Arial" charset="0"/>
                        </a:rPr>
                        <a:t>Chris McLinden </a:t>
                      </a:r>
                    </a:p>
                    <a:p>
                      <a:pPr marL="0" indent="0">
                        <a:lnSpc>
                          <a:spcPct val="150000"/>
                        </a:lnSpc>
                        <a:buNone/>
                      </a:pPr>
                      <a:r>
                        <a:rPr lang="en-US" sz="1800" b="1" dirty="0" smtClean="0">
                          <a:cs typeface="Arial" charset="0"/>
                        </a:rPr>
                        <a:t>Chris Chan Miller</a:t>
                      </a:r>
                    </a:p>
                    <a:p>
                      <a:pPr marL="0" indent="0">
                        <a:lnSpc>
                          <a:spcPct val="150000"/>
                        </a:lnSpc>
                        <a:buNone/>
                      </a:pPr>
                      <a:r>
                        <a:rPr lang="en-US" sz="1800" b="1" dirty="0" smtClean="0">
                          <a:cs typeface="Arial" charset="0"/>
                        </a:rPr>
                        <a:t>Jim Szykman/H</a:t>
                      </a:r>
                      <a:r>
                        <a:rPr lang="en-US" sz="1800" b="1" baseline="-25000" dirty="0" smtClean="0">
                          <a:cs typeface="Arial" charset="0"/>
                        </a:rPr>
                        <a:t>2</a:t>
                      </a:r>
                      <a:r>
                        <a:rPr lang="en-US" sz="1800" b="1" baseline="0" dirty="0" smtClean="0">
                          <a:cs typeface="Arial" charset="0"/>
                        </a:rPr>
                        <a:t>CO</a:t>
                      </a:r>
                      <a:endParaRPr lang="en-US" sz="1800" b="1" dirty="0" smtClean="0">
                        <a:cs typeface="Arial" charset="0"/>
                      </a:endParaRPr>
                    </a:p>
                    <a:p>
                      <a:pPr marL="0" indent="0">
                        <a:lnSpc>
                          <a:spcPct val="150000"/>
                        </a:lnSpc>
                        <a:buNone/>
                      </a:pPr>
                      <a:r>
                        <a:rPr lang="en-US" sz="1800" b="1" dirty="0" smtClean="0">
                          <a:cs typeface="Arial" charset="0"/>
                        </a:rPr>
                        <a:t>Brad Pierce</a:t>
                      </a:r>
                    </a:p>
                    <a:p>
                      <a:pPr marL="0" indent="0">
                        <a:lnSpc>
                          <a:spcPct val="150000"/>
                        </a:lnSpc>
                        <a:buNone/>
                      </a:pPr>
                      <a:r>
                        <a:rPr lang="en-US" sz="1800" b="1" dirty="0" smtClean="0">
                          <a:cs typeface="Arial" charset="0"/>
                        </a:rPr>
                        <a:t>Luke Valin</a:t>
                      </a:r>
                    </a:p>
                    <a:p>
                      <a:endParaRPr lang="en-US" dirty="0"/>
                    </a:p>
                  </a:txBody>
                  <a:tcPr/>
                </a:tc>
                <a:tc>
                  <a:txBody>
                    <a:bodyPr/>
                    <a:lstStyle/>
                    <a:p>
                      <a:pPr>
                        <a:lnSpc>
                          <a:spcPct val="150000"/>
                        </a:lnSpc>
                      </a:pPr>
                      <a:r>
                        <a:rPr lang="en-US" b="1" dirty="0" smtClean="0"/>
                        <a:t>Jim Crawford/Campaigns</a:t>
                      </a:r>
                    </a:p>
                    <a:p>
                      <a:pPr marL="0" marR="0" indent="0" algn="l" defTabSz="914400" rtl="0" eaLnBrk="1" fontAlgn="auto" latinLnBrk="0" hangingPunct="1">
                        <a:lnSpc>
                          <a:spcPct val="15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Manvendra Dubey/TCCON NO</a:t>
                      </a:r>
                      <a:r>
                        <a:rPr lang="en-US" sz="1800" b="1" kern="1200" baseline="-25000" dirty="0" smtClean="0">
                          <a:solidFill>
                            <a:schemeClr val="dk1"/>
                          </a:solidFill>
                          <a:effectLst/>
                          <a:latin typeface="+mn-lt"/>
                          <a:ea typeface="+mn-ea"/>
                          <a:cs typeface="+mn-cs"/>
                        </a:rPr>
                        <a:t>2</a:t>
                      </a:r>
                      <a:r>
                        <a:rPr lang="en-US" sz="1800" b="1" kern="1200" dirty="0" smtClean="0">
                          <a:solidFill>
                            <a:schemeClr val="dk1"/>
                          </a:solidFill>
                          <a:effectLst/>
                          <a:latin typeface="+mn-lt"/>
                          <a:ea typeface="+mn-ea"/>
                          <a:cs typeface="+mn-cs"/>
                        </a:rPr>
                        <a:t>, HCHO. Pandora</a:t>
                      </a:r>
                    </a:p>
                    <a:p>
                      <a:pPr marL="0" marR="0" indent="0" algn="l" defTabSz="914400" rtl="0" eaLnBrk="1" fontAlgn="auto" latinLnBrk="0" hangingPunct="1">
                        <a:lnSpc>
                          <a:spcPct val="15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Jeffrey Geddes/Pandora</a:t>
                      </a:r>
                    </a:p>
                    <a:p>
                      <a:pPr>
                        <a:lnSpc>
                          <a:spcPct val="150000"/>
                        </a:lnSpc>
                      </a:pPr>
                      <a:r>
                        <a:rPr lang="en-US" sz="1800" b="1" kern="1200" dirty="0" smtClean="0">
                          <a:solidFill>
                            <a:schemeClr val="dk1"/>
                          </a:solidFill>
                          <a:effectLst/>
                          <a:latin typeface="+mn-lt"/>
                          <a:ea typeface="+mn-ea"/>
                          <a:cs typeface="+mn-cs"/>
                        </a:rPr>
                        <a:t>Dr. Michel Grutter de la Mora/Pandora, Max DOAS</a:t>
                      </a:r>
                    </a:p>
                    <a:p>
                      <a:pPr marL="0" marR="0" indent="0" algn="l" defTabSz="914400" rtl="0" eaLnBrk="1" fontAlgn="auto" latinLnBrk="0" hangingPunct="1">
                        <a:lnSpc>
                          <a:spcPct val="15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Tom </a:t>
                      </a:r>
                      <a:r>
                        <a:rPr lang="en-US" sz="1800" b="1" kern="1200" dirty="0" err="1" smtClean="0">
                          <a:solidFill>
                            <a:schemeClr val="dk1"/>
                          </a:solidFill>
                          <a:effectLst/>
                          <a:latin typeface="+mn-lt"/>
                          <a:ea typeface="+mn-ea"/>
                          <a:cs typeface="+mn-cs"/>
                        </a:rPr>
                        <a:t>Hanisco</a:t>
                      </a:r>
                      <a:r>
                        <a:rPr lang="en-US" sz="1800" b="1" kern="1200" dirty="0" smtClean="0">
                          <a:solidFill>
                            <a:schemeClr val="dk1"/>
                          </a:solidFill>
                          <a:effectLst/>
                          <a:latin typeface="+mn-lt"/>
                          <a:ea typeface="+mn-ea"/>
                          <a:cs typeface="+mn-cs"/>
                        </a:rPr>
                        <a:t>/H2CO.</a:t>
                      </a:r>
                    </a:p>
                    <a:p>
                      <a:pPr marL="0" marR="0" indent="0" algn="l" defTabSz="914400" rtl="0" eaLnBrk="1" fontAlgn="auto" latinLnBrk="0" hangingPunct="1">
                        <a:lnSpc>
                          <a:spcPct val="15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Laura T. Iraci/Alpha</a:t>
                      </a:r>
                      <a:r>
                        <a:rPr lang="en-US" sz="1800" b="1" kern="1200" baseline="0" dirty="0" smtClean="0">
                          <a:solidFill>
                            <a:schemeClr val="dk1"/>
                          </a:solidFill>
                          <a:effectLst/>
                          <a:latin typeface="+mn-lt"/>
                          <a:ea typeface="+mn-ea"/>
                          <a:cs typeface="+mn-cs"/>
                        </a:rPr>
                        <a:t> Jet</a:t>
                      </a:r>
                    </a:p>
                    <a:p>
                      <a:pPr marL="0" marR="0" indent="0" algn="l" defTabSz="914400" rtl="0" eaLnBrk="1" fontAlgn="auto" latinLnBrk="0" hangingPunct="1">
                        <a:lnSpc>
                          <a:spcPct val="15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Elena Lind/ Pandora HCHO </a:t>
                      </a:r>
                    </a:p>
                    <a:p>
                      <a:pPr marL="0" marR="0" indent="0" algn="l" defTabSz="914400" rtl="0" eaLnBrk="1" fontAlgn="auto" latinLnBrk="0" hangingPunct="1">
                        <a:lnSpc>
                          <a:spcPct val="150000"/>
                        </a:lnSpc>
                        <a:spcBef>
                          <a:spcPts val="0"/>
                        </a:spcBef>
                        <a:spcAft>
                          <a:spcPts val="0"/>
                        </a:spcAft>
                        <a:buClrTx/>
                        <a:buSzTx/>
                        <a:buFontTx/>
                        <a:buNone/>
                        <a:tabLst/>
                        <a:defRPr/>
                      </a:pPr>
                      <a:r>
                        <a:rPr lang="en-US" sz="1800" b="1" kern="1200" dirty="0" smtClean="0">
                          <a:solidFill>
                            <a:schemeClr val="dk1"/>
                          </a:solidFill>
                          <a:effectLst/>
                          <a:latin typeface="+mn-lt"/>
                          <a:ea typeface="+mn-ea"/>
                          <a:cs typeface="+mn-cs"/>
                        </a:rPr>
                        <a:t>Debra Wunch/TCCON H</a:t>
                      </a:r>
                      <a:r>
                        <a:rPr lang="en-US" sz="1800" b="1" kern="1200" baseline="-25000" dirty="0" smtClean="0">
                          <a:solidFill>
                            <a:schemeClr val="dk1"/>
                          </a:solidFill>
                          <a:effectLst/>
                          <a:latin typeface="+mn-lt"/>
                          <a:ea typeface="+mn-ea"/>
                          <a:cs typeface="+mn-cs"/>
                        </a:rPr>
                        <a:t>2</a:t>
                      </a:r>
                      <a:r>
                        <a:rPr lang="en-US" sz="1800" b="1" kern="1200" dirty="0" smtClean="0">
                          <a:solidFill>
                            <a:schemeClr val="dk1"/>
                          </a:solidFill>
                          <a:effectLst/>
                          <a:latin typeface="+mn-lt"/>
                          <a:ea typeface="+mn-ea"/>
                          <a:cs typeface="+mn-cs"/>
                        </a:rPr>
                        <a:t>CO, O</a:t>
                      </a:r>
                      <a:r>
                        <a:rPr lang="en-US" sz="1800" b="1" kern="1200" baseline="-25000" dirty="0" smtClean="0">
                          <a:solidFill>
                            <a:schemeClr val="dk1"/>
                          </a:solidFill>
                          <a:effectLst/>
                          <a:latin typeface="+mn-lt"/>
                          <a:ea typeface="+mn-ea"/>
                          <a:cs typeface="+mn-cs"/>
                        </a:rPr>
                        <a:t>3</a:t>
                      </a:r>
                      <a:r>
                        <a:rPr lang="en-US" sz="1800" b="1" kern="1200" dirty="0" smtClean="0">
                          <a:solidFill>
                            <a:schemeClr val="dk1"/>
                          </a:solidFill>
                          <a:effectLst/>
                          <a:latin typeface="+mn-lt"/>
                          <a:ea typeface="+mn-ea"/>
                          <a:cs typeface="+mn-cs"/>
                        </a:rPr>
                        <a:t>, and NO</a:t>
                      </a:r>
                      <a:r>
                        <a:rPr lang="en-US" sz="1800" b="1" kern="1200" baseline="-25000" dirty="0" smtClean="0">
                          <a:solidFill>
                            <a:schemeClr val="dk1"/>
                          </a:solidFill>
                          <a:effectLst/>
                          <a:latin typeface="+mn-lt"/>
                          <a:ea typeface="+mn-ea"/>
                          <a:cs typeface="+mn-cs"/>
                        </a:rPr>
                        <a:t>2</a:t>
                      </a:r>
                      <a:r>
                        <a:rPr lang="en-US" sz="1800" b="1" kern="1200" dirty="0" smtClean="0">
                          <a:solidFill>
                            <a:schemeClr val="dk1"/>
                          </a:solidFill>
                          <a:effectLst/>
                          <a:latin typeface="+mn-lt"/>
                          <a:ea typeface="+mn-ea"/>
                          <a:cs typeface="+mn-cs"/>
                        </a:rPr>
                        <a:t> </a:t>
                      </a:r>
                    </a:p>
                  </a:txBody>
                  <a:tcPr/>
                </a:tc>
              </a:tr>
            </a:tbl>
          </a:graphicData>
        </a:graphic>
      </p:graphicFrame>
    </p:spTree>
    <p:extLst>
      <p:ext uri="{BB962C8B-B14F-4D97-AF65-F5344CB8AC3E}">
        <p14:creationId xmlns:p14="http://schemas.microsoft.com/office/powerpoint/2010/main" val="6799332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19400" y="152400"/>
            <a:ext cx="5791200" cy="685800"/>
          </a:xfrm>
        </p:spPr>
        <p:txBody>
          <a:bodyPr/>
          <a:lstStyle/>
          <a:p>
            <a:pPr algn="ctr"/>
            <a:r>
              <a:rPr lang="en-US" sz="3200" dirty="0" smtClean="0"/>
              <a:t>Motivation</a:t>
            </a:r>
            <a:endParaRPr lang="en-US" sz="3200" dirty="0"/>
          </a:p>
        </p:txBody>
      </p:sp>
      <p:sp>
        <p:nvSpPr>
          <p:cNvPr id="4" name="Slide Number Placeholder 3"/>
          <p:cNvSpPr>
            <a:spLocks noGrp="1"/>
          </p:cNvSpPr>
          <p:nvPr>
            <p:ph type="sldNum" sz="quarter" idx="13"/>
          </p:nvPr>
        </p:nvSpPr>
        <p:spPr/>
        <p:txBody>
          <a:bodyPr/>
          <a:lstStyle/>
          <a:p>
            <a:pPr>
              <a:defRPr/>
            </a:pPr>
            <a:fld id="{4B67F598-2353-4A41-A2E0-1C31F8EC1245}" type="slidenum">
              <a:rPr lang="en-US" smtClean="0"/>
              <a:pPr>
                <a:defRPr/>
              </a:pPr>
              <a:t>20</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416" y="1620964"/>
            <a:ext cx="6501384" cy="3431286"/>
          </a:xfrm>
          <a:prstGeom prst="rect">
            <a:avLst/>
          </a:prstGeom>
        </p:spPr>
      </p:pic>
      <p:sp>
        <p:nvSpPr>
          <p:cNvPr id="7" name="TextBox 6"/>
          <p:cNvSpPr txBox="1"/>
          <p:nvPr/>
        </p:nvSpPr>
        <p:spPr>
          <a:xfrm>
            <a:off x="3581400" y="5105400"/>
            <a:ext cx="4458972" cy="253916"/>
          </a:xfrm>
          <a:prstGeom prst="rect">
            <a:avLst/>
          </a:prstGeom>
          <a:noFill/>
        </p:spPr>
        <p:txBody>
          <a:bodyPr wrap="square" rtlCol="0">
            <a:spAutoFit/>
          </a:bodyPr>
          <a:lstStyle/>
          <a:p>
            <a:pPr algn="ctr"/>
            <a:r>
              <a:rPr lang="en-US" sz="1050" b="1" dirty="0" smtClean="0"/>
              <a:t>Courtesy: P. Dolwick; (</a:t>
            </a:r>
            <a:r>
              <a:rPr lang="en-US" sz="1050" b="1" dirty="0" smtClean="0">
                <a:hlinkClick r:id="rId4"/>
              </a:rPr>
              <a:t>http</a:t>
            </a:r>
            <a:r>
              <a:rPr lang="en-US" sz="1050" b="1" dirty="0">
                <a:hlinkClick r:id="rId4"/>
              </a:rPr>
              <a:t>://</a:t>
            </a:r>
            <a:r>
              <a:rPr lang="en-US" sz="1050" b="1" dirty="0" smtClean="0">
                <a:hlinkClick r:id="rId4"/>
              </a:rPr>
              <a:t>www.epa.gov/airtrends/values.html</a:t>
            </a:r>
            <a:r>
              <a:rPr lang="en-US" sz="1050" b="1" dirty="0" smtClean="0"/>
              <a:t> ) </a:t>
            </a:r>
            <a:endParaRPr lang="en-US" sz="1050" b="1" dirty="0"/>
          </a:p>
        </p:txBody>
      </p:sp>
      <p:sp>
        <p:nvSpPr>
          <p:cNvPr id="8" name="TextBox 7"/>
          <p:cNvSpPr txBox="1"/>
          <p:nvPr/>
        </p:nvSpPr>
        <p:spPr>
          <a:xfrm>
            <a:off x="663192" y="984415"/>
            <a:ext cx="7487000" cy="692497"/>
          </a:xfrm>
          <a:prstGeom prst="rect">
            <a:avLst/>
          </a:prstGeom>
          <a:noFill/>
        </p:spPr>
        <p:txBody>
          <a:bodyPr wrap="square" rtlCol="0">
            <a:spAutoFit/>
          </a:bodyPr>
          <a:lstStyle/>
          <a:p>
            <a:pPr algn="ctr"/>
            <a:r>
              <a:rPr lang="en-US" sz="2100" dirty="0">
                <a:latin typeface="+mj-lt"/>
              </a:rPr>
              <a:t>2013 8-Hour Ozone Design Values across the U.S.</a:t>
            </a:r>
          </a:p>
          <a:p>
            <a:pPr algn="ctr"/>
            <a:r>
              <a:rPr lang="en-US" b="1" dirty="0" smtClean="0">
                <a:ln>
                  <a:solidFill>
                    <a:schemeClr val="tx1"/>
                  </a:solidFill>
                </a:ln>
                <a:solidFill>
                  <a:srgbClr val="FFFF00"/>
                </a:solidFill>
                <a:latin typeface="+mj-lt"/>
              </a:rPr>
              <a:t>65-70ppb</a:t>
            </a:r>
            <a:r>
              <a:rPr lang="en-US" dirty="0" smtClean="0">
                <a:latin typeface="+mj-lt"/>
              </a:rPr>
              <a:t>      </a:t>
            </a:r>
            <a:r>
              <a:rPr lang="en-US" b="1" dirty="0" smtClean="0">
                <a:solidFill>
                  <a:srgbClr val="FF9900"/>
                </a:solidFill>
                <a:latin typeface="+mj-lt"/>
              </a:rPr>
              <a:t>70-75ppb</a:t>
            </a:r>
            <a:r>
              <a:rPr lang="en-US" dirty="0" smtClean="0">
                <a:latin typeface="+mj-lt"/>
              </a:rPr>
              <a:t>    </a:t>
            </a:r>
            <a:r>
              <a:rPr lang="en-US" b="1" dirty="0" smtClean="0">
                <a:solidFill>
                  <a:srgbClr val="FD2711"/>
                </a:solidFill>
                <a:latin typeface="+mj-lt"/>
              </a:rPr>
              <a:t>&gt;75ppb</a:t>
            </a:r>
            <a:endParaRPr lang="en-US" b="1" dirty="0">
              <a:solidFill>
                <a:srgbClr val="FD2711"/>
              </a:solidFill>
              <a:latin typeface="+mj-lt"/>
            </a:endParaRPr>
          </a:p>
        </p:txBody>
      </p:sp>
      <p:sp>
        <p:nvSpPr>
          <p:cNvPr id="10" name="TextBox 9"/>
          <p:cNvSpPr txBox="1"/>
          <p:nvPr/>
        </p:nvSpPr>
        <p:spPr>
          <a:xfrm>
            <a:off x="609600" y="5486400"/>
            <a:ext cx="7795770" cy="1154162"/>
          </a:xfrm>
          <a:prstGeom prst="rect">
            <a:avLst/>
          </a:prstGeom>
          <a:noFill/>
        </p:spPr>
        <p:txBody>
          <a:bodyPr wrap="square" rtlCol="0">
            <a:spAutoFit/>
          </a:bodyPr>
          <a:lstStyle/>
          <a:p>
            <a:pPr marL="285750" indent="-285750" eaLnBrk="1" hangingPunct="1">
              <a:spcAft>
                <a:spcPts val="600"/>
              </a:spcAft>
              <a:buFont typeface="Wingdings" panose="05000000000000000000" pitchFamily="2" charset="2"/>
              <a:buChar char="Ø"/>
            </a:pPr>
            <a:r>
              <a:rPr lang="en-US" sz="1600" dirty="0"/>
              <a:t>Tightening of air quality standards places greater emphasis on the ability of air quality models to </a:t>
            </a:r>
            <a:r>
              <a:rPr lang="en-US" sz="1600" b="1" i="1" dirty="0"/>
              <a:t>simulate the entire spectrum of </a:t>
            </a:r>
            <a:r>
              <a:rPr lang="en-US" sz="1600" b="1" i="1" dirty="0" smtClean="0"/>
              <a:t>concentrations</a:t>
            </a:r>
          </a:p>
          <a:p>
            <a:pPr marL="285750" indent="-285750" eaLnBrk="1" hangingPunct="1">
              <a:spcAft>
                <a:spcPts val="600"/>
              </a:spcAft>
              <a:buFont typeface="Wingdings" panose="05000000000000000000" pitchFamily="2" charset="2"/>
              <a:buChar char="Ø"/>
            </a:pPr>
            <a:r>
              <a:rPr lang="en-US" sz="1600" dirty="0" smtClean="0"/>
              <a:t>The relative importance of “background pollution” to the NAAQS becomes more important</a:t>
            </a:r>
            <a:endParaRPr lang="en-US" sz="1600" dirty="0"/>
          </a:p>
        </p:txBody>
      </p:sp>
    </p:spTree>
    <p:extLst>
      <p:ext uri="{BB962C8B-B14F-4D97-AF65-F5344CB8AC3E}">
        <p14:creationId xmlns:p14="http://schemas.microsoft.com/office/powerpoint/2010/main" val="3203781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7180" y="1828800"/>
            <a:ext cx="7772400" cy="1470025"/>
          </a:xfrm>
        </p:spPr>
        <p:txBody>
          <a:bodyPr>
            <a:normAutofit fontScale="90000"/>
          </a:bodyPr>
          <a:lstStyle/>
          <a:p>
            <a:r>
              <a:rPr lang="en-US" sz="2800" b="1" dirty="0">
                <a:solidFill>
                  <a:prstClr val="black"/>
                </a:solidFill>
              </a:rPr>
              <a:t>Structure, Capabilities, and Accomplishments of the Tropospheric Ozone Lidar Network, TOLNet, for Background </a:t>
            </a:r>
            <a:r>
              <a:rPr lang="en-US" sz="2800" b="1" dirty="0" smtClean="0">
                <a:solidFill>
                  <a:prstClr val="black"/>
                </a:solidFill>
              </a:rPr>
              <a:t>Ozone </a:t>
            </a:r>
            <a:r>
              <a:rPr lang="en-US" sz="2800" b="1" dirty="0">
                <a:solidFill>
                  <a:prstClr val="black"/>
                </a:solidFill>
              </a:rPr>
              <a:t>Determination</a:t>
            </a:r>
            <a:br>
              <a:rPr lang="en-US" sz="2800" b="1" dirty="0">
                <a:solidFill>
                  <a:prstClr val="black"/>
                </a:solidFill>
              </a:rPr>
            </a:br>
            <a:r>
              <a:rPr lang="en-US" sz="2800" b="1" dirty="0" smtClean="0">
                <a:solidFill>
                  <a:prstClr val="black"/>
                </a:solidFill>
              </a:rPr>
              <a:t/>
            </a:r>
            <a:br>
              <a:rPr lang="en-US" sz="2800" b="1" dirty="0" smtClean="0">
                <a:solidFill>
                  <a:prstClr val="black"/>
                </a:solidFill>
              </a:rPr>
            </a:br>
            <a:r>
              <a:rPr lang="en-US" sz="2000" b="1" i="1" dirty="0" smtClean="0">
                <a:solidFill>
                  <a:prstClr val="black"/>
                </a:solidFill>
              </a:rPr>
              <a:t>ENV-Vision</a:t>
            </a:r>
            <a:r>
              <a:rPr lang="en-US" sz="2000" b="1" i="1" dirty="0">
                <a:solidFill>
                  <a:prstClr val="black"/>
                </a:solidFill>
              </a:rPr>
              <a:t>; May 10-11, 2016; Washington D.C</a:t>
            </a:r>
            <a:r>
              <a:rPr lang="en-US" sz="2000" i="1" dirty="0">
                <a:solidFill>
                  <a:prstClr val="black"/>
                </a:solidFill>
              </a:rPr>
              <a:t>.</a:t>
            </a:r>
            <a:r>
              <a:rPr lang="en-US" sz="2400" i="1" dirty="0">
                <a:solidFill>
                  <a:prstClr val="black"/>
                </a:solidFill>
              </a:rPr>
              <a:t/>
            </a:r>
            <a:br>
              <a:rPr lang="en-US" sz="2400" i="1" dirty="0">
                <a:solidFill>
                  <a:prstClr val="black"/>
                </a:solidFill>
              </a:rPr>
            </a:br>
            <a:endParaRPr lang="en-US" dirty="0"/>
          </a:p>
        </p:txBody>
      </p:sp>
      <p:sp>
        <p:nvSpPr>
          <p:cNvPr id="13" name="Rectangle 12"/>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6" name="Rectangle 15"/>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Rectangle 22"/>
          <p:cNvSpPr/>
          <p:nvPr/>
        </p:nvSpPr>
        <p:spPr>
          <a:xfrm>
            <a:off x="1219200" y="115669"/>
            <a:ext cx="2133600" cy="646331"/>
          </a:xfrm>
          <a:prstGeom prst="rect">
            <a:avLst/>
          </a:prstGeom>
        </p:spPr>
        <p:txBody>
          <a:bodyPr wrap="square">
            <a:spAutoFit/>
          </a:bodyPr>
          <a:lstStyle/>
          <a:p>
            <a:pPr algn="ctr"/>
            <a:r>
              <a:rPr lang="en-US" sz="3600" b="1" i="1" dirty="0" smtClean="0">
                <a:solidFill>
                  <a:schemeClr val="bg1">
                    <a:lumMod val="95000"/>
                  </a:schemeClr>
                </a:solidFill>
                <a:latin typeface="+mj-lt"/>
                <a:cs typeface="Arial" panose="020B0604020202020204" pitchFamily="34" charset="0"/>
              </a:rPr>
              <a:t>TOLNet</a:t>
            </a:r>
            <a:endParaRPr lang="en-US" sz="3600" b="1" i="1" dirty="0">
              <a:solidFill>
                <a:schemeClr val="bg1">
                  <a:lumMod val="95000"/>
                </a:schemeClr>
              </a:solidFill>
              <a:latin typeface="+mj-lt"/>
              <a:cs typeface="Arial" panose="020B0604020202020204" pitchFamily="34" charset="0"/>
            </a:endParaRPr>
          </a:p>
        </p:txBody>
      </p:sp>
      <p:sp>
        <p:nvSpPr>
          <p:cNvPr id="24" name="Rectangle 23"/>
          <p:cNvSpPr/>
          <p:nvPr/>
        </p:nvSpPr>
        <p:spPr>
          <a:xfrm>
            <a:off x="0" y="685800"/>
            <a:ext cx="4648200" cy="400110"/>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Tropospheric Ozone LIDAR Network</a:t>
            </a:r>
            <a:endParaRPr lang="en-US" sz="2000" b="1" i="1" dirty="0">
              <a:solidFill>
                <a:schemeClr val="bg1"/>
              </a:solidFill>
              <a:latin typeface="+mj-lt"/>
              <a:cs typeface="Arial" panose="020B0604020202020204" pitchFamily="34" charset="0"/>
            </a:endParaRPr>
          </a:p>
        </p:txBody>
      </p:sp>
      <p:sp>
        <p:nvSpPr>
          <p:cNvPr id="25" name="Subtitle 2"/>
          <p:cNvSpPr txBox="1">
            <a:spLocks/>
          </p:cNvSpPr>
          <p:nvPr/>
        </p:nvSpPr>
        <p:spPr>
          <a:xfrm>
            <a:off x="990600" y="3429000"/>
            <a:ext cx="7138268" cy="153072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just"/>
            <a:r>
              <a:rPr lang="en-US" sz="1600" b="1" dirty="0" smtClean="0">
                <a:solidFill>
                  <a:schemeClr val="tx1"/>
                </a:solidFill>
              </a:rPr>
              <a:t>Jack Kaye</a:t>
            </a:r>
            <a:r>
              <a:rPr lang="en-US" sz="1600" b="1" baseline="30000" dirty="0" smtClean="0">
                <a:solidFill>
                  <a:schemeClr val="tx1"/>
                </a:solidFill>
              </a:rPr>
              <a:t>1</a:t>
            </a:r>
            <a:r>
              <a:rPr lang="en-US" sz="1600" b="1" dirty="0" smtClean="0">
                <a:solidFill>
                  <a:schemeClr val="tx1"/>
                </a:solidFill>
              </a:rPr>
              <a:t>, Barry Lefer</a:t>
            </a:r>
            <a:r>
              <a:rPr lang="en-US" sz="1600" b="1" baseline="30000" dirty="0" smtClean="0">
                <a:solidFill>
                  <a:schemeClr val="tx1"/>
                </a:solidFill>
              </a:rPr>
              <a:t>1</a:t>
            </a:r>
            <a:r>
              <a:rPr lang="en-US" sz="1600" b="1" dirty="0" smtClean="0">
                <a:solidFill>
                  <a:schemeClr val="tx1"/>
                </a:solidFill>
              </a:rPr>
              <a:t>,  Matthew Johnson</a:t>
            </a:r>
            <a:r>
              <a:rPr lang="en-US" sz="1600" b="1" baseline="30000" dirty="0" smtClean="0">
                <a:solidFill>
                  <a:schemeClr val="tx1"/>
                </a:solidFill>
              </a:rPr>
              <a:t>2</a:t>
            </a:r>
            <a:r>
              <a:rPr lang="en-US" sz="1600" b="1" dirty="0" smtClean="0">
                <a:solidFill>
                  <a:schemeClr val="tx1"/>
                </a:solidFill>
              </a:rPr>
              <a:t>, Thierry Leblanc</a:t>
            </a:r>
            <a:r>
              <a:rPr lang="en-US" sz="1600" b="1" baseline="30000" dirty="0" smtClean="0">
                <a:solidFill>
                  <a:schemeClr val="tx1"/>
                </a:solidFill>
              </a:rPr>
              <a:t>3</a:t>
            </a:r>
            <a:r>
              <a:rPr lang="en-US" sz="1600" b="1" dirty="0" smtClean="0">
                <a:solidFill>
                  <a:schemeClr val="tx1"/>
                </a:solidFill>
              </a:rPr>
              <a:t>, Raul J. Alvarez II</a:t>
            </a:r>
            <a:r>
              <a:rPr lang="en-US" sz="1600" b="1" baseline="30000" dirty="0" smtClean="0">
                <a:solidFill>
                  <a:schemeClr val="tx1"/>
                </a:solidFill>
              </a:rPr>
              <a:t>4</a:t>
            </a:r>
            <a:r>
              <a:rPr lang="en-US" sz="1600" b="1" dirty="0" smtClean="0">
                <a:solidFill>
                  <a:schemeClr val="tx1"/>
                </a:solidFill>
              </a:rPr>
              <a:t>, Guillaume Kirgis</a:t>
            </a:r>
            <a:r>
              <a:rPr lang="en-US" sz="1600" b="1" baseline="30000" dirty="0" smtClean="0">
                <a:solidFill>
                  <a:schemeClr val="tx1"/>
                </a:solidFill>
              </a:rPr>
              <a:t>4</a:t>
            </a:r>
            <a:r>
              <a:rPr lang="en-US" sz="1600" b="1" dirty="0" smtClean="0">
                <a:solidFill>
                  <a:schemeClr val="tx1"/>
                </a:solidFill>
              </a:rPr>
              <a:t>, Andrew O. Langford</a:t>
            </a:r>
            <a:r>
              <a:rPr lang="en-US" sz="1600" b="1" baseline="30000" dirty="0" smtClean="0">
                <a:solidFill>
                  <a:schemeClr val="tx1"/>
                </a:solidFill>
              </a:rPr>
              <a:t>4</a:t>
            </a:r>
            <a:r>
              <a:rPr lang="en-US" sz="1600" b="1" dirty="0" smtClean="0">
                <a:solidFill>
                  <a:schemeClr val="tx1"/>
                </a:solidFill>
              </a:rPr>
              <a:t>, Christoph J. Senff</a:t>
            </a:r>
            <a:r>
              <a:rPr lang="en-US" sz="1600" b="1" baseline="30000" dirty="0" smtClean="0">
                <a:solidFill>
                  <a:schemeClr val="tx1"/>
                </a:solidFill>
              </a:rPr>
              <a:t>4,5</a:t>
            </a:r>
            <a:r>
              <a:rPr lang="en-US" sz="1600" b="1" dirty="0" smtClean="0">
                <a:solidFill>
                  <a:schemeClr val="tx1"/>
                </a:solidFill>
              </a:rPr>
              <a:t>, Steve Brown</a:t>
            </a:r>
            <a:r>
              <a:rPr lang="en-US" sz="1600" b="1" baseline="30000" dirty="0" smtClean="0">
                <a:solidFill>
                  <a:schemeClr val="tx1"/>
                </a:solidFill>
              </a:rPr>
              <a:t>4</a:t>
            </a:r>
            <a:r>
              <a:rPr lang="en-US" sz="1600" b="1" dirty="0" smtClean="0">
                <a:solidFill>
                  <a:schemeClr val="tx1"/>
                </a:solidFill>
              </a:rPr>
              <a:t>, Bryan Johnson</a:t>
            </a:r>
            <a:r>
              <a:rPr lang="en-US" sz="1600" b="1" baseline="30000" dirty="0" smtClean="0">
                <a:solidFill>
                  <a:schemeClr val="tx1"/>
                </a:solidFill>
              </a:rPr>
              <a:t>4</a:t>
            </a:r>
            <a:r>
              <a:rPr lang="en-US" sz="1600" b="1" dirty="0" smtClean="0">
                <a:solidFill>
                  <a:schemeClr val="tx1"/>
                </a:solidFill>
              </a:rPr>
              <a:t>, John, F. Burris</a:t>
            </a:r>
            <a:r>
              <a:rPr lang="en-US" sz="1600" b="1" baseline="30000" dirty="0" smtClean="0">
                <a:solidFill>
                  <a:schemeClr val="tx1"/>
                </a:solidFill>
              </a:rPr>
              <a:t>6</a:t>
            </a:r>
            <a:r>
              <a:rPr lang="en-US" sz="1600" b="1" dirty="0" smtClean="0">
                <a:solidFill>
                  <a:schemeClr val="tx1"/>
                </a:solidFill>
              </a:rPr>
              <a:t>, Shi Kuang</a:t>
            </a:r>
            <a:r>
              <a:rPr lang="en-US" sz="1600" b="1" baseline="30000" dirty="0" smtClean="0">
                <a:solidFill>
                  <a:schemeClr val="tx1"/>
                </a:solidFill>
              </a:rPr>
              <a:t>6</a:t>
            </a:r>
            <a:r>
              <a:rPr lang="en-US" sz="1600" b="1" dirty="0" smtClean="0">
                <a:solidFill>
                  <a:schemeClr val="tx1"/>
                </a:solidFill>
              </a:rPr>
              <a:t>, Michael J. Newchurch</a:t>
            </a:r>
            <a:r>
              <a:rPr lang="en-US" sz="1600" b="1" baseline="30000" dirty="0" smtClean="0">
                <a:solidFill>
                  <a:schemeClr val="tx1"/>
                </a:solidFill>
              </a:rPr>
              <a:t>6</a:t>
            </a:r>
            <a:r>
              <a:rPr lang="en-US" sz="1600" b="1" dirty="0" smtClean="0">
                <a:solidFill>
                  <a:schemeClr val="tx1"/>
                </a:solidFill>
              </a:rPr>
              <a:t> ,Lihua Wang</a:t>
            </a:r>
            <a:r>
              <a:rPr lang="en-US" sz="1600" b="1" baseline="30000" dirty="0" smtClean="0">
                <a:solidFill>
                  <a:schemeClr val="tx1"/>
                </a:solidFill>
              </a:rPr>
              <a:t>6</a:t>
            </a:r>
            <a:r>
              <a:rPr lang="en-US" sz="1600" b="1" dirty="0" smtClean="0">
                <a:solidFill>
                  <a:schemeClr val="tx1"/>
                </a:solidFill>
              </a:rPr>
              <a:t>, Kevin Strawbridge</a:t>
            </a:r>
            <a:r>
              <a:rPr lang="en-US" sz="1600" b="1" baseline="30000" dirty="0" smtClean="0">
                <a:solidFill>
                  <a:schemeClr val="tx1"/>
                </a:solidFill>
              </a:rPr>
              <a:t>7</a:t>
            </a:r>
            <a:r>
              <a:rPr lang="en-US" sz="1600" b="1" dirty="0" smtClean="0">
                <a:solidFill>
                  <a:schemeClr val="tx1"/>
                </a:solidFill>
              </a:rPr>
              <a:t>, Thomas J. McGee</a:t>
            </a:r>
            <a:r>
              <a:rPr lang="en-US" sz="1600" b="1" baseline="30000" dirty="0" smtClean="0">
                <a:solidFill>
                  <a:schemeClr val="tx1"/>
                </a:solidFill>
              </a:rPr>
              <a:t>8</a:t>
            </a:r>
            <a:r>
              <a:rPr lang="en-US" sz="1600" b="1" dirty="0" smtClean="0">
                <a:solidFill>
                  <a:schemeClr val="tx1"/>
                </a:solidFill>
              </a:rPr>
              <a:t>, John T. Sullivan</a:t>
            </a:r>
            <a:r>
              <a:rPr lang="en-US" sz="1600" b="1" baseline="30000" dirty="0" smtClean="0">
                <a:solidFill>
                  <a:schemeClr val="tx1"/>
                </a:solidFill>
              </a:rPr>
              <a:t>8</a:t>
            </a:r>
            <a:r>
              <a:rPr lang="en-US" sz="1600" b="1" dirty="0" smtClean="0">
                <a:solidFill>
                  <a:schemeClr val="tx1"/>
                </a:solidFill>
              </a:rPr>
              <a:t>, Tim Berkoff</a:t>
            </a:r>
            <a:r>
              <a:rPr lang="en-US" sz="1600" b="1" baseline="30000" dirty="0" smtClean="0">
                <a:solidFill>
                  <a:schemeClr val="tx1"/>
                </a:solidFill>
              </a:rPr>
              <a:t>9</a:t>
            </a:r>
            <a:r>
              <a:rPr lang="en-US" sz="1600" b="1" dirty="0" smtClean="0">
                <a:solidFill>
                  <a:schemeClr val="tx1"/>
                </a:solidFill>
              </a:rPr>
              <a:t>, Gao Chen</a:t>
            </a:r>
            <a:r>
              <a:rPr lang="en-US" sz="1600" b="1" baseline="30000" dirty="0" smtClean="0">
                <a:solidFill>
                  <a:schemeClr val="tx1"/>
                </a:solidFill>
              </a:rPr>
              <a:t>9</a:t>
            </a:r>
            <a:r>
              <a:rPr lang="en-US" sz="1600" b="1" dirty="0" smtClean="0">
                <a:solidFill>
                  <a:schemeClr val="tx1"/>
                </a:solidFill>
              </a:rPr>
              <a:t>, Russell J. DeYoung</a:t>
            </a:r>
            <a:r>
              <a:rPr lang="en-US" sz="1600" b="1" baseline="30000" dirty="0" smtClean="0">
                <a:solidFill>
                  <a:schemeClr val="tx1"/>
                </a:solidFill>
              </a:rPr>
              <a:t>9</a:t>
            </a:r>
            <a:r>
              <a:rPr lang="en-US" sz="1600" b="1" dirty="0" smtClean="0">
                <a:solidFill>
                  <a:schemeClr val="tx1"/>
                </a:solidFill>
              </a:rPr>
              <a:t>, Guillaume Gronoff</a:t>
            </a:r>
            <a:r>
              <a:rPr lang="en-US" sz="1600" b="1" baseline="30000" dirty="0" smtClean="0">
                <a:solidFill>
                  <a:schemeClr val="tx1"/>
                </a:solidFill>
              </a:rPr>
              <a:t>9</a:t>
            </a:r>
            <a:r>
              <a:rPr lang="en-US" sz="1600" b="1" dirty="0" smtClean="0">
                <a:solidFill>
                  <a:schemeClr val="tx1"/>
                </a:solidFill>
              </a:rPr>
              <a:t>, Brad Pierce</a:t>
            </a:r>
            <a:r>
              <a:rPr lang="en-US" sz="1600" b="1" baseline="30000" dirty="0" smtClean="0">
                <a:solidFill>
                  <a:schemeClr val="tx1"/>
                </a:solidFill>
              </a:rPr>
              <a:t>10</a:t>
            </a:r>
            <a:r>
              <a:rPr lang="en-US" sz="1600" b="1" dirty="0" smtClean="0">
                <a:solidFill>
                  <a:schemeClr val="tx1"/>
                </a:solidFill>
              </a:rPr>
              <a:t>, Terry Keating</a:t>
            </a:r>
            <a:r>
              <a:rPr lang="en-US" sz="1600" b="1" baseline="30000" dirty="0" smtClean="0">
                <a:solidFill>
                  <a:schemeClr val="tx1"/>
                </a:solidFill>
              </a:rPr>
              <a:t>11</a:t>
            </a:r>
            <a:r>
              <a:rPr lang="en-US" sz="1600" b="1" dirty="0" smtClean="0">
                <a:solidFill>
                  <a:schemeClr val="tx1"/>
                </a:solidFill>
              </a:rPr>
              <a:t> </a:t>
            </a:r>
            <a:endParaRPr lang="en-US" sz="1600" b="1" baseline="30000" dirty="0">
              <a:solidFill>
                <a:schemeClr val="tx1"/>
              </a:solidFill>
            </a:endParaRPr>
          </a:p>
        </p:txBody>
      </p:sp>
      <p:sp>
        <p:nvSpPr>
          <p:cNvPr id="26" name="TextBox 25"/>
          <p:cNvSpPr txBox="1"/>
          <p:nvPr/>
        </p:nvSpPr>
        <p:spPr>
          <a:xfrm>
            <a:off x="1066800" y="4800600"/>
            <a:ext cx="6935362" cy="1169551"/>
          </a:xfrm>
          <a:prstGeom prst="rect">
            <a:avLst/>
          </a:prstGeom>
          <a:noFill/>
        </p:spPr>
        <p:txBody>
          <a:bodyPr wrap="square" rtlCol="0">
            <a:spAutoFit/>
          </a:bodyPr>
          <a:lstStyle/>
          <a:p>
            <a:r>
              <a:rPr lang="en-US" sz="1400" i="1" baseline="30000" dirty="0" smtClean="0"/>
              <a:t>1</a:t>
            </a:r>
            <a:r>
              <a:rPr lang="en-US" sz="1400" i="1" dirty="0" smtClean="0"/>
              <a:t>NASA Headquarters,</a:t>
            </a:r>
            <a:r>
              <a:rPr lang="en-US" sz="1400" i="1" baseline="30000" dirty="0"/>
              <a:t> </a:t>
            </a:r>
            <a:r>
              <a:rPr lang="en-US" sz="1400" i="1" baseline="30000" dirty="0" smtClean="0"/>
              <a:t>2</a:t>
            </a:r>
            <a:r>
              <a:rPr lang="en-US" sz="1400" i="1" dirty="0" smtClean="0"/>
              <a:t>NASA </a:t>
            </a:r>
            <a:r>
              <a:rPr lang="en-US" sz="1400" i="1" dirty="0"/>
              <a:t>Ames Research </a:t>
            </a:r>
            <a:r>
              <a:rPr lang="en-US" sz="1400" i="1" dirty="0" smtClean="0"/>
              <a:t>Center, </a:t>
            </a:r>
            <a:r>
              <a:rPr lang="en-US" sz="1400" i="1" baseline="30000" dirty="0" smtClean="0"/>
              <a:t>3</a:t>
            </a:r>
            <a:r>
              <a:rPr lang="en-US" sz="1400" i="1" dirty="0" smtClean="0"/>
              <a:t>NASA </a:t>
            </a:r>
            <a:r>
              <a:rPr lang="en-US" sz="1400" i="1" dirty="0"/>
              <a:t>Jet Propulsion Laboratory</a:t>
            </a:r>
            <a:endParaRPr lang="en-US" sz="1400" dirty="0"/>
          </a:p>
          <a:p>
            <a:r>
              <a:rPr lang="en-US" sz="1400" i="1" dirty="0" smtClean="0"/>
              <a:t> </a:t>
            </a:r>
            <a:r>
              <a:rPr lang="en-US" sz="1400" i="1" baseline="30000" dirty="0" smtClean="0"/>
              <a:t>4</a:t>
            </a:r>
            <a:r>
              <a:rPr lang="en-US" sz="1400" i="1" dirty="0" smtClean="0"/>
              <a:t>NOAA </a:t>
            </a:r>
            <a:r>
              <a:rPr lang="en-US" sz="1400" i="1" dirty="0"/>
              <a:t>Earth System Research Laboratory, </a:t>
            </a:r>
            <a:r>
              <a:rPr lang="en-US" sz="1400" i="1" baseline="30000" dirty="0" smtClean="0"/>
              <a:t>5</a:t>
            </a:r>
            <a:r>
              <a:rPr lang="en-US" sz="1400" i="1" dirty="0" smtClean="0"/>
              <a:t>University </a:t>
            </a:r>
            <a:r>
              <a:rPr lang="en-US" sz="1400" i="1" dirty="0"/>
              <a:t>of Colorado at </a:t>
            </a:r>
            <a:r>
              <a:rPr lang="en-US" sz="1400" i="1" dirty="0" smtClean="0"/>
              <a:t>Boulder, </a:t>
            </a:r>
            <a:r>
              <a:rPr lang="en-US" sz="1400" i="1" baseline="30000" dirty="0" smtClean="0"/>
              <a:t>6</a:t>
            </a:r>
            <a:r>
              <a:rPr lang="en-US" sz="1400" i="1" dirty="0" smtClean="0"/>
              <a:t>University </a:t>
            </a:r>
            <a:r>
              <a:rPr lang="en-US" sz="1400" i="1" dirty="0"/>
              <a:t>of Alabama in </a:t>
            </a:r>
            <a:r>
              <a:rPr lang="en-US" sz="1400" i="1" dirty="0" smtClean="0"/>
              <a:t>Huntsville, </a:t>
            </a:r>
            <a:r>
              <a:rPr lang="en-US" sz="1400" i="1" baseline="30000" dirty="0" smtClean="0"/>
              <a:t>7</a:t>
            </a:r>
            <a:r>
              <a:rPr lang="en-US" sz="1400" i="1" dirty="0" smtClean="0"/>
              <a:t>Environment and Climate Change Canada</a:t>
            </a:r>
          </a:p>
          <a:p>
            <a:r>
              <a:rPr lang="en-US" sz="1400" i="1" baseline="30000" dirty="0" smtClean="0"/>
              <a:t>8</a:t>
            </a:r>
            <a:r>
              <a:rPr lang="en-US" sz="1400" i="1" dirty="0" smtClean="0"/>
              <a:t>NASA </a:t>
            </a:r>
            <a:r>
              <a:rPr lang="en-US" sz="1400" i="1" dirty="0"/>
              <a:t>Goddard Space Flight </a:t>
            </a:r>
            <a:r>
              <a:rPr lang="en-US" sz="1400" i="1" dirty="0" smtClean="0"/>
              <a:t>Center, </a:t>
            </a:r>
            <a:r>
              <a:rPr lang="en-US" sz="1400" i="1" baseline="30000" dirty="0" smtClean="0"/>
              <a:t>9</a:t>
            </a:r>
            <a:r>
              <a:rPr lang="en-US" sz="1400" i="1" dirty="0" smtClean="0"/>
              <a:t>NASA </a:t>
            </a:r>
            <a:r>
              <a:rPr lang="en-US" sz="1400" i="1" dirty="0"/>
              <a:t>Langley Research </a:t>
            </a:r>
            <a:r>
              <a:rPr lang="en-US" sz="1400" i="1" dirty="0" smtClean="0"/>
              <a:t>Center, </a:t>
            </a:r>
            <a:r>
              <a:rPr lang="en-US" sz="1400" i="1" baseline="30000" dirty="0" smtClean="0"/>
              <a:t>10</a:t>
            </a:r>
            <a:r>
              <a:rPr lang="en-US" sz="1400" i="1" dirty="0" smtClean="0"/>
              <a:t>NOAA/NESDIS/STAR, </a:t>
            </a:r>
            <a:r>
              <a:rPr lang="en-US" sz="1400" i="1" baseline="30000" dirty="0" smtClean="0"/>
              <a:t>11</a:t>
            </a:r>
            <a:r>
              <a:rPr lang="en-US" sz="1400" i="1" dirty="0" smtClean="0"/>
              <a:t>USEPA/OAR</a:t>
            </a:r>
            <a:endParaRPr lang="en-US" sz="1400" dirty="0"/>
          </a:p>
        </p:txBody>
      </p:sp>
      <p:pic>
        <p:nvPicPr>
          <p:cNvPr id="27" name="Picture 184" descr="Meatball"/>
          <p:cNvPicPr>
            <a:picLocks noChangeAspect="1" noChangeArrowheads="1"/>
          </p:cNvPicPr>
          <p:nvPr/>
        </p:nvPicPr>
        <p:blipFill>
          <a:blip r:embed="rId4" cstate="print"/>
          <a:srcRect/>
          <a:stretch>
            <a:fillRect/>
          </a:stretch>
        </p:blipFill>
        <p:spPr bwMode="auto">
          <a:xfrm>
            <a:off x="-17060" y="5877341"/>
            <a:ext cx="1083860" cy="941479"/>
          </a:xfrm>
          <a:prstGeom prst="rect">
            <a:avLst/>
          </a:prstGeom>
          <a:noFill/>
          <a:ln w="9525">
            <a:noFill/>
            <a:miter lim="800000"/>
            <a:headEnd/>
            <a:tailEnd/>
          </a:ln>
        </p:spPr>
      </p:pic>
      <p:pic>
        <p:nvPicPr>
          <p:cNvPr id="28" name="Picture 27" descr="noaalogo.jpg"/>
          <p:cNvPicPr>
            <a:picLocks noChangeAspect="1"/>
          </p:cNvPicPr>
          <p:nvPr/>
        </p:nvPicPr>
        <p:blipFill>
          <a:blip r:embed="rId5" cstate="print"/>
          <a:srcRect/>
          <a:stretch>
            <a:fillRect/>
          </a:stretch>
        </p:blipFill>
        <p:spPr bwMode="auto">
          <a:xfrm>
            <a:off x="1474122" y="5933936"/>
            <a:ext cx="924062" cy="924063"/>
          </a:xfrm>
          <a:prstGeom prst="rect">
            <a:avLst/>
          </a:prstGeom>
          <a:noFill/>
          <a:ln w="9525">
            <a:noFill/>
            <a:miter lim="800000"/>
            <a:headEnd/>
            <a:tailEnd/>
          </a:ln>
        </p:spPr>
      </p:pic>
      <p:pic>
        <p:nvPicPr>
          <p:cNvPr id="29" name="Picture 28" descr="http://nsstc.uah.edu/atmchem/lidar/logo/NDACC_Logo_small.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6096000"/>
            <a:ext cx="985562" cy="7280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400" y="6122926"/>
            <a:ext cx="1428750" cy="714375"/>
          </a:xfrm>
          <a:prstGeom prst="rect">
            <a:avLst/>
          </a:prstGeom>
        </p:spPr>
      </p:pic>
      <p:pic>
        <p:nvPicPr>
          <p:cNvPr id="92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2848" y="6249924"/>
            <a:ext cx="1676400" cy="50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descr="EPA seal and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6212733"/>
            <a:ext cx="1905000" cy="58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6999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1047" y="1259205"/>
            <a:ext cx="8720294" cy="5844264"/>
            <a:chOff x="228600" y="678396"/>
            <a:chExt cx="8720294" cy="5844264"/>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33400" y="678396"/>
              <a:ext cx="3329940" cy="4227195"/>
            </a:xfrm>
            <a:prstGeom prst="rect">
              <a:avLst/>
            </a:prstGeom>
            <a:noFill/>
            <a:ln>
              <a:noFill/>
            </a:ln>
          </p:spPr>
        </p:pic>
        <p:sp>
          <p:nvSpPr>
            <p:cNvPr id="5" name="TextBox 4"/>
            <p:cNvSpPr txBox="1"/>
            <p:nvPr/>
          </p:nvSpPr>
          <p:spPr>
            <a:xfrm>
              <a:off x="228600" y="4953000"/>
              <a:ext cx="8720294" cy="1569660"/>
            </a:xfrm>
            <a:prstGeom prst="rect">
              <a:avLst/>
            </a:prstGeom>
            <a:noFill/>
          </p:spPr>
          <p:txBody>
            <a:bodyPr wrap="square" rtlCol="0">
              <a:spAutoFit/>
            </a:bodyPr>
            <a:lstStyle/>
            <a:p>
              <a:pPr algn="just"/>
              <a:r>
                <a:rPr lang="en-US" sz="1600" dirty="0" smtClean="0"/>
                <a:t>The </a:t>
              </a:r>
              <a:r>
                <a:rPr lang="en-US" sz="1600" dirty="0"/>
                <a:t>left panel shows the ozone, temperature, and relative humidity measured by the </a:t>
              </a:r>
              <a:r>
                <a:rPr lang="en-US" sz="1600" dirty="0" err="1"/>
                <a:t>ozonesonde</a:t>
              </a:r>
              <a:r>
                <a:rPr lang="en-US" sz="1600" dirty="0"/>
                <a:t> launched at 18:37 showing atmospheric laminar structure. The right panel shows the comparison of ozone profile measured by the </a:t>
              </a:r>
              <a:r>
                <a:rPr lang="en-US" sz="1600" dirty="0" err="1"/>
                <a:t>ozonesonde</a:t>
              </a:r>
              <a:r>
                <a:rPr lang="en-US" sz="1600" dirty="0"/>
                <a:t>, the profile measured by the P-3, and two DIAL ozone profiles measured at two different times (one close to the </a:t>
              </a:r>
              <a:r>
                <a:rPr lang="en-US" sz="1600" dirty="0" err="1"/>
                <a:t>ozonesonde</a:t>
              </a:r>
              <a:r>
                <a:rPr lang="en-US" sz="1600" dirty="0"/>
                <a:t> launching time and the other close to the time P-3 overpassing Huntsville). &lt;about 8 min for P-3 HSV spiral&gt;</a:t>
              </a:r>
            </a:p>
            <a:p>
              <a:pPr algn="just"/>
              <a:endParaRPr lang="en-US" sz="1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856" y="762000"/>
              <a:ext cx="4352038"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67000" y="1066800"/>
              <a:ext cx="1483098" cy="369332"/>
            </a:xfrm>
            <a:prstGeom prst="rect">
              <a:avLst/>
            </a:prstGeom>
            <a:noFill/>
          </p:spPr>
          <p:txBody>
            <a:bodyPr wrap="none" rtlCol="0">
              <a:spAutoFit/>
            </a:bodyPr>
            <a:lstStyle/>
            <a:p>
              <a:r>
                <a:rPr lang="en-US" dirty="0"/>
                <a:t>June 29, 2013</a:t>
              </a:r>
            </a:p>
          </p:txBody>
        </p:sp>
        <p:sp>
          <p:nvSpPr>
            <p:cNvPr id="6" name="TextBox 5"/>
            <p:cNvSpPr txBox="1"/>
            <p:nvPr/>
          </p:nvSpPr>
          <p:spPr>
            <a:xfrm>
              <a:off x="2895600" y="2819400"/>
              <a:ext cx="1676400" cy="584775"/>
            </a:xfrm>
            <a:prstGeom prst="rect">
              <a:avLst/>
            </a:prstGeom>
            <a:noFill/>
          </p:spPr>
          <p:txBody>
            <a:bodyPr wrap="square" rtlCol="0">
              <a:spAutoFit/>
            </a:bodyPr>
            <a:lstStyle/>
            <a:p>
              <a:r>
                <a:rPr lang="en-US" sz="1600" dirty="0" smtClean="0"/>
                <a:t>due to real ozone variations</a:t>
              </a:r>
              <a:endParaRPr lang="en-US" sz="1600" dirty="0"/>
            </a:p>
          </p:txBody>
        </p:sp>
        <p:cxnSp>
          <p:nvCxnSpPr>
            <p:cNvPr id="8" name="Straight Arrow Connector 7"/>
            <p:cNvCxnSpPr/>
            <p:nvPr/>
          </p:nvCxnSpPr>
          <p:spPr>
            <a:xfrm flipH="1" flipV="1">
              <a:off x="3065649" y="2209800"/>
              <a:ext cx="6858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4334475" y="4391725"/>
            <a:ext cx="4876800" cy="646331"/>
          </a:xfrm>
          <a:prstGeom prst="rect">
            <a:avLst/>
          </a:prstGeom>
          <a:noFill/>
        </p:spPr>
        <p:txBody>
          <a:bodyPr wrap="square" rtlCol="0">
            <a:spAutoFit/>
          </a:bodyPr>
          <a:lstStyle/>
          <a:p>
            <a:r>
              <a:rPr lang="en-US" dirty="0" smtClean="0"/>
              <a:t>Lidar, </a:t>
            </a:r>
            <a:r>
              <a:rPr lang="en-US" dirty="0" err="1" smtClean="0"/>
              <a:t>sonde</a:t>
            </a:r>
            <a:r>
              <a:rPr lang="en-US" dirty="0" smtClean="0"/>
              <a:t>, P-3 measured ozone mixing ratio shown on the GOOGLE map.</a:t>
            </a:r>
            <a:endParaRPr lang="en-US" dirty="0"/>
          </a:p>
        </p:txBody>
      </p:sp>
      <p:sp>
        <p:nvSpPr>
          <p:cNvPr id="12" name="Rectangle 11"/>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4" name="Rectangle 13"/>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4"/>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Rectangle 15"/>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0" y="304800"/>
            <a:ext cx="4648200" cy="707886"/>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TOLNet/UAH RO</a:t>
            </a:r>
            <a:r>
              <a:rPr lang="en-US" sz="2000" b="1" i="1" baseline="-25000" dirty="0" smtClean="0">
                <a:solidFill>
                  <a:schemeClr val="bg1"/>
                </a:solidFill>
                <a:latin typeface="+mj-lt"/>
                <a:cs typeface="Arial" panose="020B0604020202020204" pitchFamily="34" charset="0"/>
              </a:rPr>
              <a:t>3</a:t>
            </a:r>
            <a:r>
              <a:rPr lang="en-US" sz="2000" b="1" i="1" dirty="0" smtClean="0">
                <a:solidFill>
                  <a:schemeClr val="bg1"/>
                </a:solidFill>
                <a:latin typeface="+mj-lt"/>
                <a:cs typeface="Arial" panose="020B0604020202020204" pitchFamily="34" charset="0"/>
              </a:rPr>
              <a:t>QET validation with P-3B and </a:t>
            </a:r>
            <a:r>
              <a:rPr lang="en-US" sz="2000" b="1" i="1" dirty="0" err="1" smtClean="0">
                <a:solidFill>
                  <a:schemeClr val="bg1"/>
                </a:solidFill>
                <a:latin typeface="+mj-lt"/>
                <a:cs typeface="Arial" panose="020B0604020202020204" pitchFamily="34" charset="0"/>
              </a:rPr>
              <a:t>ozonesondes</a:t>
            </a:r>
            <a:r>
              <a:rPr lang="en-US" sz="2000" b="1" i="1" dirty="0" smtClean="0">
                <a:solidFill>
                  <a:schemeClr val="bg1"/>
                </a:solidFill>
                <a:latin typeface="+mj-lt"/>
                <a:cs typeface="Arial" panose="020B0604020202020204" pitchFamily="34" charset="0"/>
              </a:rPr>
              <a:t> during 2013 SENEX</a:t>
            </a:r>
            <a:endParaRPr lang="en-US" sz="2000" b="1" i="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050114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3810000"/>
            <a:ext cx="5867400" cy="3048000"/>
          </a:xfrm>
          <a:prstGeom prst="rect">
            <a:avLst/>
          </a:prstGeom>
          <a:noFill/>
        </p:spPr>
        <p:txBody>
          <a:bodyPr wrap="square" rtlCol="0">
            <a:noAutofit/>
          </a:bodyPr>
          <a:lstStyle/>
          <a:p>
            <a:pPr marL="285750" indent="-285750">
              <a:buFont typeface="Wingdings" charset="2"/>
              <a:buChar char="Ø"/>
            </a:pPr>
            <a:r>
              <a:rPr lang="en-US" sz="1600" dirty="0"/>
              <a:t>L</a:t>
            </a:r>
            <a:r>
              <a:rPr lang="en-US" sz="1600" dirty="0" smtClean="0"/>
              <a:t>ight winds and recirculation of pollutants by the land-sea breeze led to very high afternoon O</a:t>
            </a:r>
            <a:r>
              <a:rPr lang="en-US" sz="1600" baseline="-25000" dirty="0" smtClean="0"/>
              <a:t>3</a:t>
            </a:r>
            <a:r>
              <a:rPr lang="en-US" sz="1600" dirty="0" smtClean="0"/>
              <a:t> concentrations.</a:t>
            </a:r>
          </a:p>
          <a:p>
            <a:pPr marL="285750" indent="-285750">
              <a:spcBef>
                <a:spcPts val="600"/>
              </a:spcBef>
              <a:buFont typeface="Wingdings" charset="2"/>
              <a:buChar char="Ø"/>
            </a:pPr>
            <a:r>
              <a:rPr lang="en-US" sz="1600" dirty="0" smtClean="0"/>
              <a:t>Titration of O</a:t>
            </a:r>
            <a:r>
              <a:rPr lang="en-US" sz="1600" baseline="-25000" dirty="0" smtClean="0"/>
              <a:t>3</a:t>
            </a:r>
            <a:r>
              <a:rPr lang="en-US" sz="1600" dirty="0" smtClean="0"/>
              <a:t> in the shallow morning boundary layer was followed by a quick increase in O</a:t>
            </a:r>
            <a:r>
              <a:rPr lang="en-US" sz="1600" baseline="-25000" dirty="0" smtClean="0"/>
              <a:t>3</a:t>
            </a:r>
            <a:r>
              <a:rPr lang="en-US" sz="1600" dirty="0" smtClean="0"/>
              <a:t> due to photochemical production.</a:t>
            </a:r>
          </a:p>
          <a:p>
            <a:pPr marL="285750" indent="-285750">
              <a:spcBef>
                <a:spcPts val="600"/>
              </a:spcBef>
              <a:buFont typeface="Wingdings" charset="2"/>
              <a:buChar char="Ø"/>
            </a:pPr>
            <a:r>
              <a:rPr lang="en-US" sz="1600" dirty="0" smtClean="0"/>
              <a:t>A rapid rise of the boundary layer around midday caused a temporary drop in O</a:t>
            </a:r>
            <a:r>
              <a:rPr lang="en-US" sz="1600" baseline="-25000" dirty="0" smtClean="0"/>
              <a:t>3</a:t>
            </a:r>
            <a:r>
              <a:rPr lang="en-US" sz="1600" dirty="0" smtClean="0"/>
              <a:t> levels as cleaner air from aloft was mixed down.</a:t>
            </a:r>
          </a:p>
          <a:p>
            <a:pPr marL="285750" indent="-285750">
              <a:spcBef>
                <a:spcPts val="600"/>
              </a:spcBef>
              <a:buFont typeface="Wingdings" charset="2"/>
              <a:buChar char="Ø"/>
            </a:pPr>
            <a:r>
              <a:rPr lang="en-US" sz="1600" dirty="0" smtClean="0"/>
              <a:t>In the evening, </a:t>
            </a:r>
            <a:r>
              <a:rPr lang="en-US" sz="1600" dirty="0"/>
              <a:t>the sea breeze brought in </a:t>
            </a:r>
            <a:r>
              <a:rPr lang="en-US" sz="1600" dirty="0" smtClean="0"/>
              <a:t>lower-O</a:t>
            </a:r>
            <a:r>
              <a:rPr lang="en-US" sz="1600" baseline="-25000" dirty="0" smtClean="0"/>
              <a:t>3</a:t>
            </a:r>
            <a:r>
              <a:rPr lang="en-US" sz="1600" dirty="0" smtClean="0"/>
              <a:t> air </a:t>
            </a:r>
            <a:r>
              <a:rPr lang="en-US" sz="1600" dirty="0"/>
              <a:t>in the </a:t>
            </a:r>
            <a:r>
              <a:rPr lang="en-US" sz="1600" dirty="0" smtClean="0"/>
              <a:t>lowest few hundred m AGL, leaving a “dirty” residual layer aloft.</a:t>
            </a:r>
          </a:p>
        </p:txBody>
      </p:sp>
      <p:pic>
        <p:nvPicPr>
          <p:cNvPr id="38" name="Picture 37" descr="o3_xsec_925_150ppbv.ps"/>
          <p:cNvPicPr>
            <a:picLocks noChangeAspect="1"/>
          </p:cNvPicPr>
          <p:nvPr/>
        </p:nvPicPr>
        <p:blipFill rotWithShape="1">
          <a:blip r:embed="rId3">
            <a:extLst>
              <a:ext uri="{28A0092B-C50C-407E-A947-70E740481C1C}">
                <a14:useLocalDpi xmlns:a14="http://schemas.microsoft.com/office/drawing/2010/main" val="0"/>
              </a:ext>
            </a:extLst>
          </a:blip>
          <a:srcRect l="6123" t="2409" r="15733" b="3340"/>
          <a:stretch/>
        </p:blipFill>
        <p:spPr>
          <a:xfrm rot="16200000">
            <a:off x="4878888" y="-383088"/>
            <a:ext cx="3043825" cy="5486402"/>
          </a:xfrm>
          <a:prstGeom prst="rect">
            <a:avLst/>
          </a:prstGeom>
          <a:solidFill>
            <a:schemeClr val="bg1"/>
          </a:solidFill>
        </p:spPr>
      </p:pic>
      <p:grpSp>
        <p:nvGrpSpPr>
          <p:cNvPr id="43" name="Group 42"/>
          <p:cNvGrpSpPr/>
          <p:nvPr/>
        </p:nvGrpSpPr>
        <p:grpSpPr>
          <a:xfrm>
            <a:off x="6477000" y="3886200"/>
            <a:ext cx="2108200" cy="2824717"/>
            <a:chOff x="381000" y="914400"/>
            <a:chExt cx="4690533" cy="5415517"/>
          </a:xfrm>
        </p:grpSpPr>
        <p:pic>
          <p:nvPicPr>
            <p:cNvPr id="44" name="Picture 43" descr="btraj_20130925_20CDT.jpg"/>
            <p:cNvPicPr>
              <a:picLocks noChangeAspect="1"/>
            </p:cNvPicPr>
            <p:nvPr/>
          </p:nvPicPr>
          <p:blipFill rotWithShape="1">
            <a:blip r:embed="rId4" cstate="print">
              <a:extLst>
                <a:ext uri="{28A0092B-C50C-407E-A947-70E740481C1C}">
                  <a14:useLocalDpi xmlns:a14="http://schemas.microsoft.com/office/drawing/2010/main" val="0"/>
                </a:ext>
              </a:extLst>
            </a:blip>
            <a:srcRect l="25555" r="23148"/>
            <a:stretch/>
          </p:blipFill>
          <p:spPr>
            <a:xfrm>
              <a:off x="381000" y="914400"/>
              <a:ext cx="4690533" cy="5410200"/>
            </a:xfrm>
            <a:prstGeom prst="rect">
              <a:avLst/>
            </a:prstGeom>
          </p:spPr>
        </p:pic>
        <p:pic>
          <p:nvPicPr>
            <p:cNvPr id="45" name="Picture 44" descr="btraj_daq_925_20CDT.ps"/>
            <p:cNvPicPr>
              <a:picLocks noChangeAspect="1"/>
            </p:cNvPicPr>
            <p:nvPr/>
          </p:nvPicPr>
          <p:blipFill rotWithShape="1">
            <a:blip r:embed="rId5" cstate="print">
              <a:extLst>
                <a:ext uri="{28A0092B-C50C-407E-A947-70E740481C1C}">
                  <a14:useLocalDpi xmlns:a14="http://schemas.microsoft.com/office/drawing/2010/main" val="0"/>
                </a:ext>
              </a:extLst>
            </a:blip>
            <a:srcRect l="3834" t="20908" r="58793" b="70361"/>
            <a:stretch/>
          </p:blipFill>
          <p:spPr>
            <a:xfrm>
              <a:off x="381000" y="5638800"/>
              <a:ext cx="2286000" cy="691117"/>
            </a:xfrm>
            <a:prstGeom prst="rect">
              <a:avLst/>
            </a:prstGeom>
          </p:spPr>
        </p:pic>
      </p:grpSp>
      <p:grpSp>
        <p:nvGrpSpPr>
          <p:cNvPr id="6" name="Group 5"/>
          <p:cNvGrpSpPr/>
          <p:nvPr/>
        </p:nvGrpSpPr>
        <p:grpSpPr>
          <a:xfrm>
            <a:off x="196850" y="1295400"/>
            <a:ext cx="3359150" cy="2286000"/>
            <a:chOff x="146050" y="838200"/>
            <a:chExt cx="3359150" cy="2057400"/>
          </a:xfrm>
        </p:grpSpPr>
        <p:grpSp>
          <p:nvGrpSpPr>
            <p:cNvPr id="4" name="Group 3"/>
            <p:cNvGrpSpPr/>
            <p:nvPr/>
          </p:nvGrpSpPr>
          <p:grpSpPr>
            <a:xfrm>
              <a:off x="146050" y="838200"/>
              <a:ext cx="3359150" cy="2057400"/>
              <a:chOff x="146050" y="838200"/>
              <a:chExt cx="3359150" cy="2057400"/>
            </a:xfrm>
          </p:grpSpPr>
          <p:grpSp>
            <p:nvGrpSpPr>
              <p:cNvPr id="5" name="Group 4"/>
              <p:cNvGrpSpPr/>
              <p:nvPr/>
            </p:nvGrpSpPr>
            <p:grpSpPr>
              <a:xfrm>
                <a:off x="146050" y="838200"/>
                <a:ext cx="3359150" cy="2057400"/>
                <a:chOff x="146050" y="2954866"/>
                <a:chExt cx="4020989" cy="2133600"/>
              </a:xfrm>
            </p:grpSpPr>
            <p:pic>
              <p:nvPicPr>
                <p:cNvPr id="25" name="Picture 24"/>
                <p:cNvPicPr preferRelativeResize="0">
                  <a:picLocks noChangeAspect="1"/>
                </p:cNvPicPr>
                <p:nvPr/>
              </p:nvPicPr>
              <p:blipFill rotWithShape="1">
                <a:blip r:embed="rId6" cstate="print">
                  <a:extLst>
                    <a:ext uri="{28A0092B-C50C-407E-A947-70E740481C1C}">
                      <a14:useLocalDpi xmlns:a14="http://schemas.microsoft.com/office/drawing/2010/main" val="0"/>
                    </a:ext>
                  </a:extLst>
                </a:blip>
                <a:srcRect l="11575" t="44690" r="39143" b="15106"/>
                <a:stretch/>
              </p:blipFill>
              <p:spPr>
                <a:xfrm>
                  <a:off x="146050" y="2954866"/>
                  <a:ext cx="4020989" cy="2133600"/>
                </a:xfrm>
                <a:prstGeom prst="rect">
                  <a:avLst/>
                </a:prstGeom>
              </p:spPr>
            </p:pic>
            <p:sp>
              <p:nvSpPr>
                <p:cNvPr id="26" name="TextBox 25"/>
                <p:cNvSpPr txBox="1"/>
                <p:nvPr/>
              </p:nvSpPr>
              <p:spPr>
                <a:xfrm>
                  <a:off x="3429000" y="4267200"/>
                  <a:ext cx="600320" cy="400110"/>
                </a:xfrm>
                <a:prstGeom prst="rect">
                  <a:avLst/>
                </a:prstGeom>
                <a:noFill/>
                <a:ln>
                  <a:solidFill>
                    <a:srgbClr val="FFFF00"/>
                  </a:solidFill>
                </a:ln>
              </p:spPr>
              <p:txBody>
                <a:bodyPr wrap="none" rtlCol="0">
                  <a:spAutoFit/>
                </a:bodyPr>
                <a:lstStyle/>
                <a:p>
                  <a:pPr algn="ctr"/>
                  <a:r>
                    <a:rPr lang="en-US" sz="1000" dirty="0" smtClean="0">
                      <a:solidFill>
                        <a:srgbClr val="FFFF00"/>
                      </a:solidFill>
                    </a:rPr>
                    <a:t>TOPAZ</a:t>
                  </a:r>
                </a:p>
                <a:p>
                  <a:pPr algn="ctr"/>
                  <a:r>
                    <a:rPr lang="en-US" sz="1000" dirty="0" err="1" smtClean="0">
                      <a:solidFill>
                        <a:srgbClr val="FFFF00"/>
                      </a:solidFill>
                    </a:rPr>
                    <a:t>lidar</a:t>
                  </a:r>
                  <a:endParaRPr lang="en-US" sz="1000" dirty="0">
                    <a:solidFill>
                      <a:srgbClr val="FFFF00"/>
                    </a:solidFill>
                  </a:endParaRPr>
                </a:p>
              </p:txBody>
            </p:sp>
            <p:sp>
              <p:nvSpPr>
                <p:cNvPr id="27" name="TextBox 26"/>
                <p:cNvSpPr txBox="1"/>
                <p:nvPr/>
              </p:nvSpPr>
              <p:spPr>
                <a:xfrm>
                  <a:off x="533400" y="3352800"/>
                  <a:ext cx="790301" cy="400110"/>
                </a:xfrm>
                <a:prstGeom prst="rect">
                  <a:avLst/>
                </a:prstGeom>
                <a:noFill/>
                <a:ln>
                  <a:solidFill>
                    <a:srgbClr val="FFFF00"/>
                  </a:solidFill>
                </a:ln>
              </p:spPr>
              <p:txBody>
                <a:bodyPr wrap="none" rtlCol="0">
                  <a:spAutoFit/>
                </a:bodyPr>
                <a:lstStyle/>
                <a:p>
                  <a:pPr algn="ctr"/>
                  <a:r>
                    <a:rPr lang="en-US" sz="1000" dirty="0" smtClean="0">
                      <a:solidFill>
                        <a:srgbClr val="FFFF00"/>
                      </a:solidFill>
                    </a:rPr>
                    <a:t>TCEQ met</a:t>
                  </a:r>
                </a:p>
                <a:p>
                  <a:pPr algn="ctr"/>
                  <a:r>
                    <a:rPr lang="en-US" sz="1000" dirty="0" smtClean="0">
                      <a:solidFill>
                        <a:srgbClr val="FFFF00"/>
                      </a:solidFill>
                    </a:rPr>
                    <a:t>tower</a:t>
                  </a:r>
                  <a:endParaRPr lang="en-US" sz="1000" dirty="0">
                    <a:solidFill>
                      <a:srgbClr val="FFFF00"/>
                    </a:solidFill>
                  </a:endParaRPr>
                </a:p>
              </p:txBody>
            </p:sp>
            <p:sp>
              <p:nvSpPr>
                <p:cNvPr id="28" name="TextBox 27"/>
                <p:cNvSpPr txBox="1"/>
                <p:nvPr/>
              </p:nvSpPr>
              <p:spPr>
                <a:xfrm>
                  <a:off x="533400" y="4782979"/>
                  <a:ext cx="780971" cy="246221"/>
                </a:xfrm>
                <a:prstGeom prst="rect">
                  <a:avLst/>
                </a:prstGeom>
                <a:noFill/>
                <a:ln>
                  <a:solidFill>
                    <a:srgbClr val="FFFF00"/>
                  </a:solidFill>
                </a:ln>
              </p:spPr>
              <p:txBody>
                <a:bodyPr wrap="none" rtlCol="0">
                  <a:spAutoFit/>
                </a:bodyPr>
                <a:lstStyle/>
                <a:p>
                  <a:r>
                    <a:rPr lang="en-US" sz="1000" dirty="0" smtClean="0">
                      <a:solidFill>
                        <a:srgbClr val="FFFF00"/>
                      </a:solidFill>
                    </a:rPr>
                    <a:t>EPA trailer</a:t>
                  </a:r>
                  <a:endParaRPr lang="en-US" sz="1000" dirty="0">
                    <a:solidFill>
                      <a:srgbClr val="FFFF00"/>
                    </a:solidFill>
                  </a:endParaRPr>
                </a:p>
              </p:txBody>
            </p:sp>
            <p:cxnSp>
              <p:nvCxnSpPr>
                <p:cNvPr id="29" name="Straight Arrow Connector 28"/>
                <p:cNvCxnSpPr/>
                <p:nvPr/>
              </p:nvCxnSpPr>
              <p:spPr>
                <a:xfrm flipV="1">
                  <a:off x="1219200" y="4419600"/>
                  <a:ext cx="457200" cy="304800"/>
                </a:xfrm>
                <a:prstGeom prst="straightConnector1">
                  <a:avLst/>
                </a:prstGeom>
                <a:ln w="15875">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1981200" y="1295400"/>
                <a:ext cx="847533" cy="246221"/>
              </a:xfrm>
              <a:prstGeom prst="rect">
                <a:avLst/>
              </a:prstGeom>
              <a:noFill/>
              <a:ln>
                <a:solidFill>
                  <a:srgbClr val="FFFF00"/>
                </a:solidFill>
              </a:ln>
            </p:spPr>
            <p:txBody>
              <a:bodyPr wrap="none" rtlCol="0">
                <a:spAutoFit/>
              </a:bodyPr>
              <a:lstStyle/>
              <a:p>
                <a:pPr algn="ctr"/>
                <a:r>
                  <a:rPr lang="en-US" sz="1000" dirty="0" smtClean="0">
                    <a:solidFill>
                      <a:srgbClr val="FFFF00"/>
                    </a:solidFill>
                  </a:rPr>
                  <a:t>NASA P3-B</a:t>
                </a:r>
              </a:p>
            </p:txBody>
          </p:sp>
        </p:grpSp>
        <p:sp>
          <p:nvSpPr>
            <p:cNvPr id="47" name="TextBox 46"/>
            <p:cNvSpPr txBox="1"/>
            <p:nvPr/>
          </p:nvSpPr>
          <p:spPr>
            <a:xfrm>
              <a:off x="184528" y="866001"/>
              <a:ext cx="3257172" cy="276999"/>
            </a:xfrm>
            <a:prstGeom prst="rect">
              <a:avLst/>
            </a:prstGeom>
            <a:noFill/>
            <a:ln>
              <a:solidFill>
                <a:schemeClr val="bg1"/>
              </a:solidFill>
            </a:ln>
          </p:spPr>
          <p:txBody>
            <a:bodyPr wrap="none" rtlCol="0">
              <a:spAutoFit/>
            </a:bodyPr>
            <a:lstStyle/>
            <a:p>
              <a:pPr algn="ctr"/>
              <a:r>
                <a:rPr lang="en-US" sz="1200" b="1" dirty="0" err="1" smtClean="0">
                  <a:solidFill>
                    <a:schemeClr val="bg1"/>
                  </a:solidFill>
                </a:rPr>
                <a:t>DiscoverAQ</a:t>
              </a:r>
              <a:r>
                <a:rPr lang="en-US" sz="1200" b="1" dirty="0" smtClean="0">
                  <a:solidFill>
                    <a:schemeClr val="bg1"/>
                  </a:solidFill>
                </a:rPr>
                <a:t> Houston: </a:t>
              </a:r>
              <a:r>
                <a:rPr lang="en-US" sz="1200" b="1" dirty="0" err="1" smtClean="0">
                  <a:solidFill>
                    <a:schemeClr val="bg1"/>
                  </a:solidFill>
                </a:rPr>
                <a:t>LaPorte</a:t>
              </a:r>
              <a:r>
                <a:rPr lang="en-US" sz="1200" b="1" dirty="0" smtClean="0">
                  <a:solidFill>
                    <a:schemeClr val="bg1"/>
                  </a:solidFill>
                </a:rPr>
                <a:t> Airport site</a:t>
              </a:r>
            </a:p>
          </p:txBody>
        </p:sp>
      </p:grpSp>
      <p:sp>
        <p:nvSpPr>
          <p:cNvPr id="11" name="TextBox 10"/>
          <p:cNvSpPr txBox="1"/>
          <p:nvPr/>
        </p:nvSpPr>
        <p:spPr>
          <a:xfrm>
            <a:off x="4286250" y="1244600"/>
            <a:ext cx="1295400" cy="457200"/>
          </a:xfrm>
          <a:prstGeom prst="rect">
            <a:avLst/>
          </a:prstGeom>
          <a:solidFill>
            <a:schemeClr val="bg1"/>
          </a:solidFill>
          <a:ln>
            <a:solidFill>
              <a:schemeClr val="tx1"/>
            </a:solidFill>
          </a:ln>
        </p:spPr>
        <p:txBody>
          <a:bodyPr wrap="square" rtlCol="0">
            <a:noAutofit/>
          </a:bodyPr>
          <a:lstStyle/>
          <a:p>
            <a:pPr algn="ctr"/>
            <a:r>
              <a:rPr lang="en-US" sz="1200" dirty="0" err="1" smtClean="0"/>
              <a:t>DiscoverAQ</a:t>
            </a:r>
            <a:r>
              <a:rPr lang="en-US" sz="1200" dirty="0"/>
              <a:t> </a:t>
            </a:r>
            <a:r>
              <a:rPr lang="en-US" sz="1200" dirty="0" smtClean="0"/>
              <a:t>TX</a:t>
            </a:r>
          </a:p>
          <a:p>
            <a:pPr algn="ctr"/>
            <a:r>
              <a:rPr lang="en-US" sz="1200" dirty="0" smtClean="0"/>
              <a:t>25 Sep 2013 </a:t>
            </a:r>
            <a:endParaRPr lang="en-US" sz="1200" dirty="0"/>
          </a:p>
        </p:txBody>
      </p:sp>
      <p:sp>
        <p:nvSpPr>
          <p:cNvPr id="7" name="Rectangle 6"/>
          <p:cNvSpPr/>
          <p:nvPr/>
        </p:nvSpPr>
        <p:spPr>
          <a:xfrm>
            <a:off x="3886200" y="685800"/>
            <a:ext cx="8382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8001000" y="685800"/>
            <a:ext cx="11176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629400" y="3886200"/>
            <a:ext cx="1676400" cy="457200"/>
          </a:xfrm>
          <a:prstGeom prst="rect">
            <a:avLst/>
          </a:prstGeom>
          <a:noFill/>
          <a:ln>
            <a:noFill/>
          </a:ln>
        </p:spPr>
        <p:txBody>
          <a:bodyPr wrap="square" rtlCol="0">
            <a:noAutofit/>
          </a:bodyPr>
          <a:lstStyle/>
          <a:p>
            <a:pPr algn="ctr"/>
            <a:r>
              <a:rPr lang="en-US" sz="1200" b="1" dirty="0" smtClean="0">
                <a:solidFill>
                  <a:srgbClr val="FFFFFF"/>
                </a:solidFill>
              </a:rPr>
              <a:t>12-h wind profiler back trajectories </a:t>
            </a:r>
            <a:endParaRPr lang="en-US" sz="1200" b="1" dirty="0">
              <a:solidFill>
                <a:srgbClr val="FFFFFF"/>
              </a:solidFill>
            </a:endParaRPr>
          </a:p>
        </p:txBody>
      </p:sp>
      <p:sp>
        <p:nvSpPr>
          <p:cNvPr id="22" name="Rectangle 21"/>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24" name="Rectangle 23"/>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Rectangle 29"/>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Rectangle 30"/>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Rectangle 31"/>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Rectangle 32"/>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0" y="152400"/>
            <a:ext cx="4648200" cy="1015663"/>
          </a:xfrm>
          <a:prstGeom prst="rect">
            <a:avLst/>
          </a:prstGeom>
        </p:spPr>
        <p:txBody>
          <a:bodyPr wrap="square">
            <a:spAutoFit/>
          </a:bodyPr>
          <a:lstStyle/>
          <a:p>
            <a:r>
              <a:rPr lang="en-US" sz="2000" b="1" i="1" dirty="0" smtClean="0">
                <a:solidFill>
                  <a:schemeClr val="bg1"/>
                </a:solidFill>
                <a:latin typeface="Arial" charset="0"/>
              </a:rPr>
              <a:t>TOLNet/NOAA/ESRL </a:t>
            </a:r>
            <a:r>
              <a:rPr lang="en-US" sz="2000" b="1" i="1" dirty="0">
                <a:solidFill>
                  <a:schemeClr val="bg1"/>
                </a:solidFill>
                <a:latin typeface="Arial" charset="0"/>
              </a:rPr>
              <a:t>TOPAZ </a:t>
            </a:r>
            <a:endParaRPr lang="en-US" sz="2000" b="1" i="1" dirty="0" smtClean="0">
              <a:solidFill>
                <a:schemeClr val="bg1"/>
              </a:solidFill>
              <a:latin typeface="Arial" charset="0"/>
            </a:endParaRPr>
          </a:p>
          <a:p>
            <a:r>
              <a:rPr lang="en-US" sz="2000" b="1" i="1" dirty="0" smtClean="0">
                <a:solidFill>
                  <a:schemeClr val="bg1"/>
                </a:solidFill>
                <a:latin typeface="Arial" charset="0"/>
                <a:cs typeface="Arial" panose="020B0604020202020204" pitchFamily="34" charset="0"/>
              </a:rPr>
              <a:t>Land-sea breeze affects Houston ozone levels</a:t>
            </a:r>
            <a:endParaRPr lang="en-US" sz="2000" b="1" i="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621816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1" y="1336571"/>
            <a:ext cx="4495799" cy="3692629"/>
            <a:chOff x="76200" y="609600"/>
            <a:chExt cx="5041411" cy="4073629"/>
          </a:xfrm>
        </p:grpSpPr>
        <p:pic>
          <p:nvPicPr>
            <p:cNvPr id="6" name="Picture 5" descr="20140729_o3_xsec.ps"/>
            <p:cNvPicPr>
              <a:picLocks noChangeAspect="1"/>
            </p:cNvPicPr>
            <p:nvPr/>
          </p:nvPicPr>
          <p:blipFill rotWithShape="1">
            <a:blip r:embed="rId3" cstate="print">
              <a:extLst>
                <a:ext uri="{28A0092B-C50C-407E-A947-70E740481C1C}">
                  <a14:useLocalDpi xmlns:a14="http://schemas.microsoft.com/office/drawing/2010/main" val="0"/>
                </a:ext>
              </a:extLst>
            </a:blip>
            <a:srcRect l="17602" r="23997"/>
            <a:stretch/>
          </p:blipFill>
          <p:spPr>
            <a:xfrm rot="16200000">
              <a:off x="1612411" y="-496768"/>
              <a:ext cx="2057400" cy="4953001"/>
            </a:xfrm>
            <a:prstGeom prst="rect">
              <a:avLst/>
            </a:prstGeom>
          </p:spPr>
        </p:pic>
        <p:grpSp>
          <p:nvGrpSpPr>
            <p:cNvPr id="4" name="Group 3"/>
            <p:cNvGrpSpPr/>
            <p:nvPr/>
          </p:nvGrpSpPr>
          <p:grpSpPr>
            <a:xfrm>
              <a:off x="76200" y="2819400"/>
              <a:ext cx="4724400" cy="1863829"/>
              <a:chOff x="63500" y="3175530"/>
              <a:chExt cx="4724400" cy="1863829"/>
            </a:xfrm>
          </p:grpSpPr>
          <p:pic>
            <p:nvPicPr>
              <p:cNvPr id="7" name="Picture 6" descr="20140729_o3_surf_column2000.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 y="3175530"/>
                <a:ext cx="4724400" cy="1863829"/>
              </a:xfrm>
              <a:prstGeom prst="rect">
                <a:avLst/>
              </a:prstGeom>
            </p:spPr>
          </p:pic>
          <p:sp>
            <p:nvSpPr>
              <p:cNvPr id="8" name="TextBox 7"/>
              <p:cNvSpPr txBox="1"/>
              <p:nvPr/>
            </p:nvSpPr>
            <p:spPr>
              <a:xfrm>
                <a:off x="2590800" y="4226123"/>
                <a:ext cx="1993900" cy="307777"/>
              </a:xfrm>
              <a:prstGeom prst="rect">
                <a:avLst/>
              </a:prstGeom>
              <a:noFill/>
              <a:ln>
                <a:solidFill>
                  <a:schemeClr val="tx1"/>
                </a:solidFill>
              </a:ln>
            </p:spPr>
            <p:txBody>
              <a:bodyPr wrap="square" rtlCol="0">
                <a:spAutoFit/>
              </a:bodyPr>
              <a:lstStyle/>
              <a:p>
                <a:pPr algn="ctr"/>
                <a:r>
                  <a:rPr lang="en-US" sz="1400" dirty="0" smtClean="0"/>
                  <a:t>surface vs. </a:t>
                </a:r>
                <a:r>
                  <a:rPr lang="en-US" sz="1400" dirty="0" smtClean="0">
                    <a:solidFill>
                      <a:srgbClr val="FF0000"/>
                    </a:solidFill>
                  </a:rPr>
                  <a:t>column O</a:t>
                </a:r>
                <a:r>
                  <a:rPr lang="en-US" sz="1400" baseline="-25000" dirty="0" smtClean="0">
                    <a:solidFill>
                      <a:srgbClr val="FF0000"/>
                    </a:solidFill>
                  </a:rPr>
                  <a:t>3</a:t>
                </a:r>
                <a:endParaRPr lang="en-US" sz="1400" dirty="0" smtClean="0">
                  <a:solidFill>
                    <a:srgbClr val="FF0000"/>
                  </a:solidFill>
                </a:endParaRPr>
              </a:p>
            </p:txBody>
          </p:sp>
        </p:grpSp>
        <p:sp>
          <p:nvSpPr>
            <p:cNvPr id="9" name="TextBox 8"/>
            <p:cNvSpPr txBox="1"/>
            <p:nvPr/>
          </p:nvSpPr>
          <p:spPr>
            <a:xfrm>
              <a:off x="910939" y="609600"/>
              <a:ext cx="3343884" cy="338554"/>
            </a:xfrm>
            <a:prstGeom prst="rect">
              <a:avLst/>
            </a:prstGeom>
            <a:noFill/>
            <a:ln>
              <a:solidFill>
                <a:schemeClr val="tx1"/>
              </a:solidFill>
            </a:ln>
          </p:spPr>
          <p:txBody>
            <a:bodyPr wrap="none" rtlCol="0">
              <a:spAutoFit/>
            </a:bodyPr>
            <a:lstStyle/>
            <a:p>
              <a:pPr algn="ctr"/>
              <a:r>
                <a:rPr lang="en-US" sz="1600" dirty="0" err="1" smtClean="0">
                  <a:latin typeface="Arial"/>
                  <a:cs typeface="Arial"/>
                </a:rPr>
                <a:t>DiscoverAQ</a:t>
              </a:r>
              <a:r>
                <a:rPr lang="en-US" sz="1600" dirty="0" smtClean="0">
                  <a:latin typeface="Arial"/>
                  <a:cs typeface="Arial"/>
                </a:rPr>
                <a:t> Colorado: 29 Jul 2014</a:t>
              </a:r>
              <a:endParaRPr lang="en-US" sz="1600" dirty="0">
                <a:solidFill>
                  <a:srgbClr val="FF0000"/>
                </a:solidFill>
                <a:latin typeface="Arial"/>
                <a:cs typeface="Arial"/>
              </a:endParaRPr>
            </a:p>
          </p:txBody>
        </p:sp>
      </p:grpSp>
      <p:grpSp>
        <p:nvGrpSpPr>
          <p:cNvPr id="10" name="Group 9"/>
          <p:cNvGrpSpPr/>
          <p:nvPr/>
        </p:nvGrpSpPr>
        <p:grpSpPr>
          <a:xfrm>
            <a:off x="5257800" y="1365901"/>
            <a:ext cx="3352800" cy="3739499"/>
            <a:chOff x="5257800" y="603901"/>
            <a:chExt cx="3581400" cy="3891899"/>
          </a:xfrm>
        </p:grpSpPr>
        <p:pic>
          <p:nvPicPr>
            <p:cNvPr id="11" name="Picture 10" descr="o3sc_all_2000_v2.ps"/>
            <p:cNvPicPr>
              <a:picLocks noChangeAspect="1"/>
            </p:cNvPicPr>
            <p:nvPr/>
          </p:nvPicPr>
          <p:blipFill rotWithShape="1">
            <a:blip r:embed="rId5">
              <a:extLst>
                <a:ext uri="{28A0092B-C50C-407E-A947-70E740481C1C}">
                  <a14:useLocalDpi xmlns:a14="http://schemas.microsoft.com/office/drawing/2010/main" val="0"/>
                </a:ext>
              </a:extLst>
            </a:blip>
            <a:srcRect l="4003" t="40589" r="18528" b="1799"/>
            <a:stretch/>
          </p:blipFill>
          <p:spPr>
            <a:xfrm>
              <a:off x="5257800" y="1049105"/>
              <a:ext cx="3581400" cy="3446695"/>
            </a:xfrm>
            <a:prstGeom prst="rect">
              <a:avLst/>
            </a:prstGeom>
            <a:solidFill>
              <a:schemeClr val="bg1"/>
            </a:solidFill>
          </p:spPr>
        </p:pic>
        <p:sp>
          <p:nvSpPr>
            <p:cNvPr id="12" name="Rectangle 2"/>
            <p:cNvSpPr txBox="1">
              <a:spLocks noChangeArrowheads="1"/>
            </p:cNvSpPr>
            <p:nvPr/>
          </p:nvSpPr>
          <p:spPr bwMode="auto">
            <a:xfrm>
              <a:off x="5257800" y="603901"/>
              <a:ext cx="3581400" cy="344367"/>
            </a:xfrm>
            <a:prstGeom prst="rect">
              <a:avLst/>
            </a:prstGeom>
            <a:solidFill>
              <a:schemeClr val="bg1"/>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Comic Sans MS" pitchFamily="66" charset="0"/>
                </a:defRPr>
              </a:lvl2pPr>
              <a:lvl3pPr algn="ctr" rtl="0" eaLnBrk="0" fontAlgn="base" hangingPunct="0">
                <a:spcBef>
                  <a:spcPct val="0"/>
                </a:spcBef>
                <a:spcAft>
                  <a:spcPct val="0"/>
                </a:spcAft>
                <a:defRPr sz="3200">
                  <a:solidFill>
                    <a:schemeClr val="bg1"/>
                  </a:solidFill>
                  <a:latin typeface="Comic Sans MS" pitchFamily="66" charset="0"/>
                </a:defRPr>
              </a:lvl3pPr>
              <a:lvl4pPr algn="ctr" rtl="0" eaLnBrk="0" fontAlgn="base" hangingPunct="0">
                <a:spcBef>
                  <a:spcPct val="0"/>
                </a:spcBef>
                <a:spcAft>
                  <a:spcPct val="0"/>
                </a:spcAft>
                <a:defRPr sz="3200">
                  <a:solidFill>
                    <a:schemeClr val="bg1"/>
                  </a:solidFill>
                  <a:latin typeface="Comic Sans MS" pitchFamily="66" charset="0"/>
                </a:defRPr>
              </a:lvl4pPr>
              <a:lvl5pPr algn="ctr" rtl="0" eaLnBrk="0" fontAlgn="base" hangingPunct="0">
                <a:spcBef>
                  <a:spcPct val="0"/>
                </a:spcBef>
                <a:spcAft>
                  <a:spcPct val="0"/>
                </a:spcAft>
                <a:defRPr sz="3200">
                  <a:solidFill>
                    <a:schemeClr val="bg1"/>
                  </a:solidFill>
                  <a:latin typeface="Comic Sans MS" pitchFamily="66" charset="0"/>
                </a:defRPr>
              </a:lvl5pPr>
              <a:lvl6pPr marL="457200" algn="ctr" rtl="0" fontAlgn="base">
                <a:spcBef>
                  <a:spcPct val="0"/>
                </a:spcBef>
                <a:spcAft>
                  <a:spcPct val="0"/>
                </a:spcAft>
                <a:defRPr sz="3200">
                  <a:solidFill>
                    <a:schemeClr val="bg1"/>
                  </a:solidFill>
                  <a:latin typeface="Comic Sans MS" pitchFamily="66" charset="0"/>
                </a:defRPr>
              </a:lvl6pPr>
              <a:lvl7pPr marL="914400" algn="ctr" rtl="0" fontAlgn="base">
                <a:spcBef>
                  <a:spcPct val="0"/>
                </a:spcBef>
                <a:spcAft>
                  <a:spcPct val="0"/>
                </a:spcAft>
                <a:defRPr sz="3200">
                  <a:solidFill>
                    <a:schemeClr val="bg1"/>
                  </a:solidFill>
                  <a:latin typeface="Comic Sans MS" pitchFamily="66" charset="0"/>
                </a:defRPr>
              </a:lvl7pPr>
              <a:lvl8pPr marL="1371600" algn="ctr" rtl="0" fontAlgn="base">
                <a:spcBef>
                  <a:spcPct val="0"/>
                </a:spcBef>
                <a:spcAft>
                  <a:spcPct val="0"/>
                </a:spcAft>
                <a:defRPr sz="3200">
                  <a:solidFill>
                    <a:schemeClr val="bg1"/>
                  </a:solidFill>
                  <a:latin typeface="Comic Sans MS" pitchFamily="66" charset="0"/>
                </a:defRPr>
              </a:lvl8pPr>
              <a:lvl9pPr marL="1828800" algn="ctr" rtl="0" fontAlgn="base">
                <a:spcBef>
                  <a:spcPct val="0"/>
                </a:spcBef>
                <a:spcAft>
                  <a:spcPct val="0"/>
                </a:spcAft>
                <a:defRPr sz="3200">
                  <a:solidFill>
                    <a:schemeClr val="bg1"/>
                  </a:solidFill>
                  <a:latin typeface="Comic Sans MS" pitchFamily="66" charset="0"/>
                </a:defRPr>
              </a:lvl9pPr>
            </a:lstStyle>
            <a:p>
              <a:pPr eaLnBrk="1" hangingPunct="1"/>
              <a:r>
                <a:rPr lang="en-US" sz="1600" dirty="0" smtClean="0">
                  <a:solidFill>
                    <a:schemeClr val="tx1"/>
                  </a:solidFill>
                  <a:latin typeface="Arial"/>
                  <a:cs typeface="Arial"/>
                </a:rPr>
                <a:t>Surface </a:t>
              </a:r>
              <a:r>
                <a:rPr lang="en-US" sz="1600" dirty="0" err="1" smtClean="0">
                  <a:solidFill>
                    <a:schemeClr val="tx1"/>
                  </a:solidFill>
                  <a:latin typeface="Arial"/>
                  <a:cs typeface="Arial"/>
                </a:rPr>
                <a:t>vs</a:t>
              </a:r>
              <a:r>
                <a:rPr lang="en-US" sz="1600" dirty="0" smtClean="0">
                  <a:solidFill>
                    <a:schemeClr val="tx1"/>
                  </a:solidFill>
                  <a:latin typeface="Arial"/>
                  <a:cs typeface="Arial"/>
                </a:rPr>
                <a:t> column O</a:t>
              </a:r>
              <a:r>
                <a:rPr lang="en-US" sz="1600" baseline="-25000" dirty="0" smtClean="0">
                  <a:solidFill>
                    <a:schemeClr val="tx1"/>
                  </a:solidFill>
                  <a:latin typeface="Arial"/>
                  <a:cs typeface="Arial"/>
                </a:rPr>
                <a:t>3</a:t>
              </a:r>
              <a:r>
                <a:rPr lang="en-US" sz="1600" dirty="0" smtClean="0">
                  <a:solidFill>
                    <a:schemeClr val="tx1"/>
                  </a:solidFill>
                  <a:latin typeface="Arial"/>
                  <a:cs typeface="Arial"/>
                </a:rPr>
                <a:t>:  4 field studies</a:t>
              </a:r>
            </a:p>
          </p:txBody>
        </p:sp>
      </p:grpSp>
      <p:sp>
        <p:nvSpPr>
          <p:cNvPr id="13" name="Rectangle 12"/>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5" name="Rectangle 14"/>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Rectangle 15"/>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Rectangle 17"/>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Rectangle 18"/>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ectangle 19"/>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Rectangle 20"/>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0" y="152400"/>
            <a:ext cx="4648200" cy="1015663"/>
          </a:xfrm>
          <a:prstGeom prst="rect">
            <a:avLst/>
          </a:prstGeom>
        </p:spPr>
        <p:txBody>
          <a:bodyPr wrap="square">
            <a:spAutoFit/>
          </a:bodyPr>
          <a:lstStyle/>
          <a:p>
            <a:r>
              <a:rPr lang="en-US" sz="2000" b="1" i="1" dirty="0" smtClean="0">
                <a:solidFill>
                  <a:schemeClr val="bg1"/>
                </a:solidFill>
                <a:latin typeface="Arial" charset="0"/>
              </a:rPr>
              <a:t>TOLNet/NOAA/ESRL </a:t>
            </a:r>
            <a:r>
              <a:rPr lang="en-US" sz="2000" b="1" i="1" dirty="0">
                <a:solidFill>
                  <a:schemeClr val="bg1"/>
                </a:solidFill>
                <a:latin typeface="Arial" charset="0"/>
              </a:rPr>
              <a:t>TOPAZ </a:t>
            </a:r>
            <a:endParaRPr lang="en-US" sz="2000" b="1" i="1" dirty="0" smtClean="0">
              <a:solidFill>
                <a:schemeClr val="bg1"/>
              </a:solidFill>
              <a:latin typeface="Arial" charset="0"/>
            </a:endParaRPr>
          </a:p>
          <a:p>
            <a:r>
              <a:rPr lang="en-US" sz="2000" b="1" i="1" dirty="0" smtClean="0">
                <a:solidFill>
                  <a:schemeClr val="bg1"/>
                </a:solidFill>
                <a:latin typeface="Arial" charset="0"/>
              </a:rPr>
              <a:t>Evaluation of satellite-derived surface ozone</a:t>
            </a:r>
            <a:endParaRPr lang="en-US" sz="2000" b="1" i="1" dirty="0">
              <a:solidFill>
                <a:schemeClr val="bg1"/>
              </a:solidFill>
              <a:latin typeface="Arial" charset="0"/>
            </a:endParaRPr>
          </a:p>
        </p:txBody>
      </p:sp>
      <p:sp>
        <p:nvSpPr>
          <p:cNvPr id="3" name="TextBox 2"/>
          <p:cNvSpPr txBox="1"/>
          <p:nvPr/>
        </p:nvSpPr>
        <p:spPr>
          <a:xfrm>
            <a:off x="114300" y="4947553"/>
            <a:ext cx="8864600" cy="2139047"/>
          </a:xfrm>
          <a:prstGeom prst="rect">
            <a:avLst/>
          </a:prstGeom>
          <a:noFill/>
        </p:spPr>
        <p:txBody>
          <a:bodyPr wrap="square" rtlCol="0">
            <a:spAutoFit/>
          </a:bodyPr>
          <a:lstStyle/>
          <a:p>
            <a:pPr marL="285750" indent="-285750" algn="just">
              <a:buFont typeface="Wingdings" charset="2"/>
              <a:buChar char="Ø"/>
            </a:pPr>
            <a:r>
              <a:rPr lang="en-US" sz="1600" dirty="0" smtClean="0"/>
              <a:t>TOPAZ </a:t>
            </a:r>
            <a:r>
              <a:rPr lang="en-US" sz="1600" dirty="0" err="1" smtClean="0"/>
              <a:t>lidar</a:t>
            </a:r>
            <a:r>
              <a:rPr lang="en-US" sz="1600" dirty="0"/>
              <a:t> </a:t>
            </a:r>
            <a:r>
              <a:rPr lang="en-US" sz="1600" dirty="0" smtClean="0"/>
              <a:t>measurements close to the surface and surface-to-2km </a:t>
            </a:r>
            <a:r>
              <a:rPr lang="en-US" sz="1600" dirty="0" err="1" smtClean="0"/>
              <a:t>lidar</a:t>
            </a:r>
            <a:r>
              <a:rPr lang="en-US" sz="1600" dirty="0" smtClean="0"/>
              <a:t> O</a:t>
            </a:r>
            <a:r>
              <a:rPr lang="en-US" sz="1600" baseline="-25000" dirty="0" smtClean="0"/>
              <a:t>3</a:t>
            </a:r>
            <a:r>
              <a:rPr lang="en-US" sz="1600" dirty="0" smtClean="0"/>
              <a:t> column averages from four different field studies were compared to assess the ability of future satellites (e.g. TEMPO) </a:t>
            </a:r>
            <a:r>
              <a:rPr lang="en-US" sz="1600" dirty="0"/>
              <a:t>to measure surface </a:t>
            </a:r>
            <a:r>
              <a:rPr lang="en-US" sz="1600" dirty="0" smtClean="0"/>
              <a:t>O</a:t>
            </a:r>
            <a:r>
              <a:rPr lang="en-US" sz="1600" baseline="-25000" dirty="0" smtClean="0"/>
              <a:t>3 </a:t>
            </a:r>
            <a:r>
              <a:rPr lang="en-US" sz="1600" dirty="0" smtClean="0"/>
              <a:t>by way of lower-atmosphere column observations.</a:t>
            </a:r>
          </a:p>
          <a:p>
            <a:pPr marL="285750" indent="-285750" algn="just">
              <a:spcBef>
                <a:spcPts val="600"/>
              </a:spcBef>
              <a:buFont typeface="Wingdings" charset="2"/>
              <a:buChar char="Ø"/>
            </a:pPr>
            <a:r>
              <a:rPr lang="en-US" sz="1600" dirty="0" smtClean="0"/>
              <a:t>Column and surface O</a:t>
            </a:r>
            <a:r>
              <a:rPr lang="en-US" sz="1600" baseline="-25000" dirty="0" smtClean="0"/>
              <a:t>3</a:t>
            </a:r>
            <a:r>
              <a:rPr lang="en-US" sz="1600" dirty="0" smtClean="0"/>
              <a:t> observations typically agree from mid-day through the afternoon, when the boundary layer is usually well mixed. </a:t>
            </a:r>
            <a:r>
              <a:rPr lang="en-US" sz="1600" dirty="0"/>
              <a:t>B</a:t>
            </a:r>
            <a:r>
              <a:rPr lang="en-US" sz="1600" dirty="0" smtClean="0"/>
              <a:t>iases occur when significant O</a:t>
            </a:r>
            <a:r>
              <a:rPr lang="en-US" sz="1600" baseline="-25000" dirty="0" smtClean="0"/>
              <a:t>3</a:t>
            </a:r>
            <a:r>
              <a:rPr lang="en-US" sz="1600" dirty="0" smtClean="0"/>
              <a:t> gradients are present in the lower troposphere, due to, e.g., a shallow mixed layer or low-level advection of different air masses by thunderstorm outflows or the sea breeze.</a:t>
            </a:r>
            <a:endParaRPr lang="en-US" sz="1600" dirty="0"/>
          </a:p>
        </p:txBody>
      </p:sp>
    </p:spTree>
    <p:extLst>
      <p:ext uri="{BB962C8B-B14F-4D97-AF65-F5344CB8AC3E}">
        <p14:creationId xmlns:p14="http://schemas.microsoft.com/office/powerpoint/2010/main" val="4079680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538277"/>
            <a:ext cx="8610600" cy="3822798"/>
          </a:xfrm>
          <a:prstGeom prst="rect">
            <a:avLst/>
          </a:prstGeom>
        </p:spPr>
      </p:pic>
      <p:pic>
        <p:nvPicPr>
          <p:cNvPr id="1027" name="Picture 3" descr="C:\Users\mike\Dropbox\drop.mike 8.14\Tidbits\logos\noa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8975" y="1304545"/>
            <a:ext cx="598063" cy="600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6302" y="1207233"/>
            <a:ext cx="7239000" cy="400110"/>
          </a:xfrm>
          <a:prstGeom prst="rect">
            <a:avLst/>
          </a:prstGeom>
          <a:noFill/>
        </p:spPr>
        <p:txBody>
          <a:bodyPr wrap="square" rtlCol="0">
            <a:spAutoFit/>
          </a:bodyPr>
          <a:lstStyle/>
          <a:p>
            <a:pPr algn="ctr"/>
            <a:r>
              <a:rPr lang="en-US" sz="2000" b="1" dirty="0" smtClean="0"/>
              <a:t>TROPOZ characterizing high O</a:t>
            </a:r>
            <a:r>
              <a:rPr lang="en-US" sz="2000" b="1" baseline="-25000" dirty="0" smtClean="0"/>
              <a:t>3</a:t>
            </a:r>
            <a:r>
              <a:rPr lang="en-US" sz="2000" b="1" dirty="0" smtClean="0"/>
              <a:t> during Summer 2015 in BW region</a:t>
            </a:r>
            <a:endParaRPr lang="en-US" sz="2000" b="1"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99" y="1295400"/>
            <a:ext cx="711022" cy="623887"/>
          </a:xfrm>
          <a:prstGeom prst="rect">
            <a:avLst/>
          </a:prstGeom>
        </p:spPr>
      </p:pic>
      <p:grpSp>
        <p:nvGrpSpPr>
          <p:cNvPr id="28" name="Group 27"/>
          <p:cNvGrpSpPr/>
          <p:nvPr/>
        </p:nvGrpSpPr>
        <p:grpSpPr>
          <a:xfrm>
            <a:off x="832119" y="2391626"/>
            <a:ext cx="5873481" cy="2269372"/>
            <a:chOff x="1220733" y="3213798"/>
            <a:chExt cx="5873481" cy="2269372"/>
          </a:xfrm>
        </p:grpSpPr>
        <p:sp>
          <p:nvSpPr>
            <p:cNvPr id="31" name="TextBox 30"/>
            <p:cNvSpPr txBox="1"/>
            <p:nvPr/>
          </p:nvSpPr>
          <p:spPr>
            <a:xfrm>
              <a:off x="1220733" y="5006452"/>
              <a:ext cx="979498"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Ozonesonde</a:t>
              </a:r>
              <a:endParaRPr lang="en-US" sz="1200" dirty="0"/>
            </a:p>
          </p:txBody>
        </p:sp>
        <p:cxnSp>
          <p:nvCxnSpPr>
            <p:cNvPr id="32" name="Straight Arrow Connector 31"/>
            <p:cNvCxnSpPr/>
            <p:nvPr/>
          </p:nvCxnSpPr>
          <p:spPr>
            <a:xfrm>
              <a:off x="2160339" y="5144952"/>
              <a:ext cx="889000" cy="13849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03819" y="5084621"/>
              <a:ext cx="1404595"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Surface Monitor</a:t>
              </a:r>
              <a:endParaRPr lang="en-US" sz="1200" dirty="0"/>
            </a:p>
          </p:txBody>
        </p:sp>
        <p:cxnSp>
          <p:nvCxnSpPr>
            <p:cNvPr id="45" name="Straight Arrow Connector 44"/>
            <p:cNvCxnSpPr/>
            <p:nvPr/>
          </p:nvCxnSpPr>
          <p:spPr>
            <a:xfrm flipH="1">
              <a:off x="4270041" y="5242472"/>
              <a:ext cx="714375" cy="240698"/>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6" name="Donut 45"/>
            <p:cNvSpPr/>
            <p:nvPr/>
          </p:nvSpPr>
          <p:spPr>
            <a:xfrm>
              <a:off x="1897835" y="3213798"/>
              <a:ext cx="2652888" cy="2249118"/>
            </a:xfrm>
            <a:prstGeom prst="donut">
              <a:avLst>
                <a:gd name="adj" fmla="val 0"/>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7" name="TextBox 46"/>
            <p:cNvSpPr txBox="1"/>
            <p:nvPr/>
          </p:nvSpPr>
          <p:spPr>
            <a:xfrm>
              <a:off x="3125733" y="4092052"/>
              <a:ext cx="1453444" cy="461665"/>
            </a:xfrm>
            <a:prstGeom prst="rect">
              <a:avLst/>
            </a:prstGeom>
            <a:solidFill>
              <a:srgbClr val="FFFFFF"/>
            </a:solidFill>
            <a:ln w="12700" cmpd="sng">
              <a:solidFill>
                <a:srgbClr val="000000"/>
              </a:solidFill>
            </a:ln>
          </p:spPr>
          <p:txBody>
            <a:bodyPr wrap="square" rtlCol="0">
              <a:spAutoFit/>
            </a:bodyPr>
            <a:lstStyle/>
            <a:p>
              <a:pPr algn="ctr"/>
              <a:r>
                <a:rPr lang="en-US" sz="1200" dirty="0" smtClean="0"/>
                <a:t>Well mixed 90 – 120 ppbv ozone in PBL</a:t>
              </a:r>
              <a:endParaRPr lang="en-US" sz="1200" dirty="0"/>
            </a:p>
          </p:txBody>
        </p:sp>
        <p:sp>
          <p:nvSpPr>
            <p:cNvPr id="48" name="TextBox 47"/>
            <p:cNvSpPr txBox="1"/>
            <p:nvPr/>
          </p:nvSpPr>
          <p:spPr>
            <a:xfrm>
              <a:off x="5564133" y="3634852"/>
              <a:ext cx="1530081"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Residual Ozone Layer</a:t>
              </a:r>
              <a:endParaRPr lang="en-US" sz="1200" dirty="0"/>
            </a:p>
          </p:txBody>
        </p:sp>
      </p:grpSp>
      <p:sp>
        <p:nvSpPr>
          <p:cNvPr id="52" name="TextBox 24"/>
          <p:cNvSpPr txBox="1"/>
          <p:nvPr/>
        </p:nvSpPr>
        <p:spPr>
          <a:xfrm>
            <a:off x="152400" y="5338565"/>
            <a:ext cx="8839200" cy="1492716"/>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300" dirty="0" smtClean="0"/>
              <a:t>Top: The GSFC TROPOZ  was deployed to Beltsville, MD to make measurements in support of Maryland Department of the Environment (MDE) air quality forecasts. On June 10, 2015 (one day before above time-series) heavy smoke originating from Canadian wildfires (most likely from Saskatchewan) impacted the boundary layer throughout the Mid-Atlantic region, bringing additional ozone precursors to the region. The ozone series on June 11, 2015 (above) shows large ozone enhancement with ozone concentrations reaching 90-120 ppbv, which were also verified with the ozonesonde. The impacts at the surface were also observed and several surface monitoring sites, including the Beltsville, MD monitor, exceeded the NAAQS 8-hr 75 ppbv ozone standard. Importantly, this was the worst day for ozone in MD since 2012. </a:t>
            </a:r>
          </a:p>
        </p:txBody>
      </p:sp>
      <p:sp>
        <p:nvSpPr>
          <p:cNvPr id="53" name="TextBox 52"/>
          <p:cNvSpPr txBox="1"/>
          <p:nvPr/>
        </p:nvSpPr>
        <p:spPr>
          <a:xfrm>
            <a:off x="1295400" y="2478999"/>
            <a:ext cx="685800"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Smoke?</a:t>
            </a:r>
            <a:endParaRPr lang="en-US" sz="1200" dirty="0"/>
          </a:p>
        </p:txBody>
      </p:sp>
      <p:sp>
        <p:nvSpPr>
          <p:cNvPr id="25" name="TextBox 24"/>
          <p:cNvSpPr txBox="1"/>
          <p:nvPr/>
        </p:nvSpPr>
        <p:spPr>
          <a:xfrm>
            <a:off x="5791200" y="3898998"/>
            <a:ext cx="979498" cy="276999"/>
          </a:xfrm>
          <a:prstGeom prst="rect">
            <a:avLst/>
          </a:prstGeom>
          <a:solidFill>
            <a:srgbClr val="FFFFFF"/>
          </a:solidFill>
          <a:ln w="12700" cmpd="sng">
            <a:solidFill>
              <a:srgbClr val="000000"/>
            </a:solidFill>
          </a:ln>
        </p:spPr>
        <p:txBody>
          <a:bodyPr wrap="square" rtlCol="0">
            <a:spAutoFit/>
          </a:bodyPr>
          <a:lstStyle/>
          <a:p>
            <a:pPr algn="ctr"/>
            <a:r>
              <a:rPr lang="en-US" sz="1200" dirty="0" smtClean="0"/>
              <a:t>Ozonesonde</a:t>
            </a:r>
            <a:endParaRPr lang="en-US" sz="1200" dirty="0"/>
          </a:p>
        </p:txBody>
      </p:sp>
      <p:cxnSp>
        <p:nvCxnSpPr>
          <p:cNvPr id="26" name="Straight Arrow Connector 25"/>
          <p:cNvCxnSpPr/>
          <p:nvPr/>
        </p:nvCxnSpPr>
        <p:spPr>
          <a:xfrm>
            <a:off x="6730806" y="4037498"/>
            <a:ext cx="736794" cy="31870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30" name="Rectangle 29"/>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152400" y="361890"/>
            <a:ext cx="4267200" cy="707886"/>
          </a:xfrm>
          <a:prstGeom prst="rect">
            <a:avLst/>
          </a:prstGeom>
        </p:spPr>
        <p:txBody>
          <a:bodyPr wrap="square">
            <a:spAutoFit/>
          </a:bodyPr>
          <a:lstStyle/>
          <a:p>
            <a:pPr algn="ctr"/>
            <a:r>
              <a:rPr lang="en-US" sz="2000" b="1" i="1" dirty="0" smtClean="0">
                <a:solidFill>
                  <a:schemeClr val="bg1">
                    <a:lumMod val="95000"/>
                  </a:schemeClr>
                </a:solidFill>
                <a:latin typeface="+mj-lt"/>
                <a:cs typeface="Arial" panose="020B0604020202020204" pitchFamily="34" charset="0"/>
              </a:rPr>
              <a:t>TOLNet/NASA/GSFC TROPOZ </a:t>
            </a:r>
          </a:p>
          <a:p>
            <a:pPr algn="ctr"/>
            <a:r>
              <a:rPr lang="en-US" sz="2000" b="1" i="1" dirty="0" smtClean="0">
                <a:solidFill>
                  <a:schemeClr val="bg1">
                    <a:lumMod val="95000"/>
                  </a:schemeClr>
                </a:solidFill>
                <a:latin typeface="+mj-lt"/>
                <a:cs typeface="Arial" panose="020B0604020202020204" pitchFamily="34" charset="0"/>
              </a:rPr>
              <a:t>PBL Ozone in Beltsville, MD 2015</a:t>
            </a:r>
            <a:endParaRPr lang="en-US" sz="2000" b="1" i="1" dirty="0">
              <a:solidFill>
                <a:schemeClr val="bg1">
                  <a:lumMod val="95000"/>
                </a:schemeClr>
              </a:solidFill>
              <a:latin typeface="+mj-lt"/>
              <a:cs typeface="Arial" panose="020B0604020202020204" pitchFamily="34" charset="0"/>
            </a:endParaRPr>
          </a:p>
        </p:txBody>
      </p:sp>
    </p:spTree>
    <p:extLst>
      <p:ext uri="{BB962C8B-B14F-4D97-AF65-F5344CB8AC3E}">
        <p14:creationId xmlns:p14="http://schemas.microsoft.com/office/powerpoint/2010/main" val="2091514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949041"/>
            <a:ext cx="8362067" cy="1985159"/>
          </a:xfrm>
          <a:prstGeom prst="rect">
            <a:avLst/>
          </a:prstGeom>
        </p:spPr>
        <p:txBody>
          <a:bodyPr wrap="square">
            <a:spAutoFit/>
          </a:bodyPr>
          <a:lstStyle/>
          <a:p>
            <a:pPr marL="342900" indent="-342900">
              <a:spcBef>
                <a:spcPts val="600"/>
              </a:spcBef>
              <a:buFont typeface="Wingdings" charset="2"/>
              <a:buChar char="Ø"/>
            </a:pPr>
            <a:r>
              <a:rPr lang="en-US" dirty="0">
                <a:solidFill>
                  <a:srgbClr val="000000"/>
                </a:solidFill>
              </a:rPr>
              <a:t>High O</a:t>
            </a:r>
            <a:r>
              <a:rPr lang="en-US" baseline="-25000" dirty="0">
                <a:solidFill>
                  <a:srgbClr val="000000"/>
                </a:solidFill>
              </a:rPr>
              <a:t>3</a:t>
            </a:r>
            <a:r>
              <a:rPr lang="en-US" dirty="0">
                <a:solidFill>
                  <a:srgbClr val="000000"/>
                </a:solidFill>
              </a:rPr>
              <a:t> concentrations were confined to a </a:t>
            </a:r>
            <a:r>
              <a:rPr lang="en-US" dirty="0" smtClean="0">
                <a:solidFill>
                  <a:srgbClr val="000000"/>
                </a:solidFill>
              </a:rPr>
              <a:t>400</a:t>
            </a:r>
            <a:r>
              <a:rPr lang="en-US" dirty="0">
                <a:solidFill>
                  <a:srgbClr val="000000"/>
                </a:solidFill>
              </a:rPr>
              <a:t>-m deep cold pool </a:t>
            </a:r>
            <a:r>
              <a:rPr lang="en-US" dirty="0" smtClean="0">
                <a:solidFill>
                  <a:srgbClr val="000000"/>
                </a:solidFill>
              </a:rPr>
              <a:t>layer.</a:t>
            </a:r>
          </a:p>
          <a:p>
            <a:pPr marL="342900" indent="-342900">
              <a:spcBef>
                <a:spcPts val="600"/>
              </a:spcBef>
              <a:buFont typeface="Wingdings" charset="2"/>
              <a:buChar char="Ø"/>
            </a:pPr>
            <a:r>
              <a:rPr lang="en-US" dirty="0" smtClean="0">
                <a:solidFill>
                  <a:srgbClr val="000000"/>
                </a:solidFill>
              </a:rPr>
              <a:t>Bonanza </a:t>
            </a:r>
            <a:r>
              <a:rPr lang="en-US" dirty="0">
                <a:solidFill>
                  <a:srgbClr val="000000"/>
                </a:solidFill>
              </a:rPr>
              <a:t>power plant </a:t>
            </a:r>
            <a:r>
              <a:rPr lang="en-US" dirty="0" smtClean="0">
                <a:solidFill>
                  <a:srgbClr val="000000"/>
                </a:solidFill>
              </a:rPr>
              <a:t>emissions did not mix down to the surface.</a:t>
            </a:r>
          </a:p>
          <a:p>
            <a:pPr marL="342900" indent="-342900">
              <a:spcBef>
                <a:spcPts val="600"/>
              </a:spcBef>
              <a:buFont typeface="Wingdings" charset="2"/>
              <a:buChar char="Ø"/>
            </a:pPr>
            <a:r>
              <a:rPr lang="en-US" dirty="0" smtClean="0">
                <a:solidFill>
                  <a:srgbClr val="000000"/>
                </a:solidFill>
              </a:rPr>
              <a:t>No </a:t>
            </a:r>
            <a:r>
              <a:rPr lang="en-US" dirty="0">
                <a:solidFill>
                  <a:srgbClr val="000000"/>
                </a:solidFill>
              </a:rPr>
              <a:t>indication of </a:t>
            </a:r>
            <a:r>
              <a:rPr lang="en-US" dirty="0" smtClean="0">
                <a:solidFill>
                  <a:srgbClr val="000000"/>
                </a:solidFill>
              </a:rPr>
              <a:t>long</a:t>
            </a:r>
            <a:r>
              <a:rPr lang="en-US" dirty="0">
                <a:solidFill>
                  <a:srgbClr val="000000"/>
                </a:solidFill>
              </a:rPr>
              <a:t>-range </a:t>
            </a:r>
            <a:r>
              <a:rPr lang="en-US" dirty="0" smtClean="0">
                <a:solidFill>
                  <a:srgbClr val="000000"/>
                </a:solidFill>
              </a:rPr>
              <a:t>or stratosphere-to-troposphere transport of elevated O</a:t>
            </a:r>
            <a:r>
              <a:rPr lang="en-US" baseline="-25000" dirty="0" smtClean="0">
                <a:solidFill>
                  <a:srgbClr val="000000"/>
                </a:solidFill>
              </a:rPr>
              <a:t>3</a:t>
            </a:r>
            <a:r>
              <a:rPr lang="en-US" dirty="0" smtClean="0">
                <a:solidFill>
                  <a:srgbClr val="000000"/>
                </a:solidFill>
              </a:rPr>
              <a:t>.</a:t>
            </a:r>
          </a:p>
          <a:p>
            <a:pPr marL="342900" indent="-342900">
              <a:spcBef>
                <a:spcPts val="600"/>
              </a:spcBef>
              <a:buFont typeface="Wingdings" charset="2"/>
              <a:buChar char="Ø"/>
            </a:pPr>
            <a:r>
              <a:rPr lang="en-US" dirty="0">
                <a:solidFill>
                  <a:srgbClr val="000000"/>
                </a:solidFill>
              </a:rPr>
              <a:t>Local emissions from oil &amp; gas extraction are the main driver of high O</a:t>
            </a:r>
            <a:r>
              <a:rPr lang="en-US" baseline="-25000" dirty="0">
                <a:solidFill>
                  <a:srgbClr val="000000"/>
                </a:solidFill>
              </a:rPr>
              <a:t>3 </a:t>
            </a:r>
            <a:r>
              <a:rPr lang="en-US" dirty="0">
                <a:solidFill>
                  <a:srgbClr val="000000"/>
                </a:solidFill>
              </a:rPr>
              <a:t>concentrations</a:t>
            </a:r>
            <a:r>
              <a:rPr lang="en-US" dirty="0" smtClean="0">
                <a:solidFill>
                  <a:srgbClr val="000000"/>
                </a:solidFill>
              </a:rPr>
              <a:t>.</a:t>
            </a:r>
            <a:endParaRPr lang="en-US" dirty="0">
              <a:solidFill>
                <a:srgbClr val="000000"/>
              </a:solidFill>
            </a:endParaRPr>
          </a:p>
        </p:txBody>
      </p:sp>
      <p:grpSp>
        <p:nvGrpSpPr>
          <p:cNvPr id="11" name="Group 10"/>
          <p:cNvGrpSpPr/>
          <p:nvPr/>
        </p:nvGrpSpPr>
        <p:grpSpPr>
          <a:xfrm>
            <a:off x="3810000" y="1042351"/>
            <a:ext cx="5257800" cy="3910649"/>
            <a:chOff x="777523" y="588083"/>
            <a:chExt cx="6740877" cy="4672649"/>
          </a:xfrm>
        </p:grpSpPr>
        <p:grpSp>
          <p:nvGrpSpPr>
            <p:cNvPr id="2" name="Group 1"/>
            <p:cNvGrpSpPr/>
            <p:nvPr/>
          </p:nvGrpSpPr>
          <p:grpSpPr>
            <a:xfrm>
              <a:off x="777523" y="588083"/>
              <a:ext cx="6740877" cy="4672649"/>
              <a:chOff x="777523" y="1842483"/>
              <a:chExt cx="6740877" cy="4672649"/>
            </a:xfrm>
          </p:grpSpPr>
          <p:pic>
            <p:nvPicPr>
              <p:cNvPr id="10" name="Picture 9" descr="UBOS_14Feb2013_oz.jpg"/>
              <p:cNvPicPr>
                <a:picLocks noChangeAspect="1"/>
              </p:cNvPicPr>
              <p:nvPr/>
            </p:nvPicPr>
            <p:blipFill rotWithShape="1">
              <a:blip r:embed="rId3" cstate="print">
                <a:extLst>
                  <a:ext uri="{28A0092B-C50C-407E-A947-70E740481C1C}">
                    <a14:useLocalDpi xmlns:a14="http://schemas.microsoft.com/office/drawing/2010/main" val="0"/>
                  </a:ext>
                </a:extLst>
              </a:blip>
              <a:srcRect t="11487" r="11176" b="8831"/>
              <a:stretch/>
            </p:blipFill>
            <p:spPr>
              <a:xfrm>
                <a:off x="777523" y="1842483"/>
                <a:ext cx="6740877" cy="4672649"/>
              </a:xfrm>
              <a:prstGeom prst="rect">
                <a:avLst/>
              </a:prstGeom>
            </p:spPr>
          </p:pic>
          <p:cxnSp>
            <p:nvCxnSpPr>
              <p:cNvPr id="15" name="Straight Arrow Connector 14"/>
              <p:cNvCxnSpPr/>
              <p:nvPr/>
            </p:nvCxnSpPr>
            <p:spPr>
              <a:xfrm>
                <a:off x="1768796" y="5144310"/>
                <a:ext cx="0" cy="63494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93048" y="4661407"/>
                <a:ext cx="1722210" cy="330973"/>
              </a:xfrm>
              <a:prstGeom prst="rect">
                <a:avLst/>
              </a:prstGeom>
              <a:solidFill>
                <a:schemeClr val="bg1"/>
              </a:solidFill>
              <a:ln>
                <a:solidFill>
                  <a:schemeClr val="tx1"/>
                </a:solidFill>
              </a:ln>
            </p:spPr>
            <p:txBody>
              <a:bodyPr wrap="square" rtlCol="0">
                <a:spAutoFit/>
              </a:bodyPr>
              <a:lstStyle/>
              <a:p>
                <a:pPr algn="ctr"/>
                <a:r>
                  <a:rPr lang="en-US" sz="1200" dirty="0" smtClean="0"/>
                  <a:t>Cold</a:t>
                </a:r>
                <a:r>
                  <a:rPr lang="en-US" sz="1200" dirty="0"/>
                  <a:t> </a:t>
                </a:r>
                <a:r>
                  <a:rPr lang="en-US" sz="1200" dirty="0" smtClean="0"/>
                  <a:t>pool  layer</a:t>
                </a:r>
                <a:endParaRPr lang="en-US" sz="1200" dirty="0"/>
              </a:p>
            </p:txBody>
          </p:sp>
          <p:sp>
            <p:nvSpPr>
              <p:cNvPr id="20" name="TextBox 19"/>
              <p:cNvSpPr txBox="1"/>
              <p:nvPr/>
            </p:nvSpPr>
            <p:spPr>
              <a:xfrm>
                <a:off x="5624042" y="4295438"/>
                <a:ext cx="1633881" cy="551622"/>
              </a:xfrm>
              <a:prstGeom prst="rect">
                <a:avLst/>
              </a:prstGeom>
              <a:solidFill>
                <a:schemeClr val="bg1"/>
              </a:solidFill>
              <a:ln>
                <a:solidFill>
                  <a:schemeClr val="tx1"/>
                </a:solidFill>
              </a:ln>
            </p:spPr>
            <p:txBody>
              <a:bodyPr wrap="square" rtlCol="0">
                <a:spAutoFit/>
              </a:bodyPr>
              <a:lstStyle/>
              <a:p>
                <a:pPr algn="ctr"/>
                <a:r>
                  <a:rPr lang="en-US" sz="1200" dirty="0" smtClean="0"/>
                  <a:t>Bonanza power plant plume</a:t>
                </a:r>
                <a:endParaRPr lang="en-US" sz="1200" dirty="0"/>
              </a:p>
            </p:txBody>
          </p:sp>
          <p:cxnSp>
            <p:nvCxnSpPr>
              <p:cNvPr id="27" name="Straight Arrow Connector 26"/>
              <p:cNvCxnSpPr/>
              <p:nvPr/>
            </p:nvCxnSpPr>
            <p:spPr>
              <a:xfrm flipH="1">
                <a:off x="4600347" y="4546378"/>
                <a:ext cx="997777" cy="5331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5144612" y="4685820"/>
                <a:ext cx="466471" cy="4455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851650" y="4876800"/>
                <a:ext cx="406272" cy="3208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770745" y="1498561"/>
              <a:ext cx="1351432" cy="551622"/>
            </a:xfrm>
            <a:prstGeom prst="rect">
              <a:avLst/>
            </a:prstGeom>
            <a:solidFill>
              <a:schemeClr val="bg1"/>
            </a:solidFill>
            <a:ln>
              <a:solidFill>
                <a:schemeClr val="tx1"/>
              </a:solidFill>
            </a:ln>
          </p:spPr>
          <p:txBody>
            <a:bodyPr wrap="square" rtlCol="0">
              <a:spAutoFit/>
            </a:bodyPr>
            <a:lstStyle/>
            <a:p>
              <a:pPr algn="ctr"/>
              <a:r>
                <a:rPr lang="en-US" sz="1200" dirty="0" smtClean="0"/>
                <a:t>&lt; 60 </a:t>
              </a:r>
              <a:r>
                <a:rPr lang="en-US" sz="1200" dirty="0" err="1" smtClean="0"/>
                <a:t>ppbv</a:t>
              </a:r>
              <a:r>
                <a:rPr lang="en-US" sz="1200" dirty="0" smtClean="0"/>
                <a:t> O</a:t>
              </a:r>
              <a:r>
                <a:rPr lang="en-US" sz="1200" baseline="-25000" dirty="0" smtClean="0"/>
                <a:t>3 </a:t>
              </a:r>
              <a:r>
                <a:rPr lang="en-US" sz="1200" dirty="0" smtClean="0"/>
                <a:t>aloft</a:t>
              </a:r>
              <a:endParaRPr lang="en-US" sz="1200" dirty="0"/>
            </a:p>
          </p:txBody>
        </p:sp>
      </p:grpSp>
      <p:grpSp>
        <p:nvGrpSpPr>
          <p:cNvPr id="14" name="Group 13"/>
          <p:cNvGrpSpPr/>
          <p:nvPr/>
        </p:nvGrpSpPr>
        <p:grpSpPr>
          <a:xfrm>
            <a:off x="175787" y="1315064"/>
            <a:ext cx="3558013" cy="3028336"/>
            <a:chOff x="1546497" y="2244407"/>
            <a:chExt cx="4617303" cy="3331991"/>
          </a:xfrm>
        </p:grpSpPr>
        <p:pic>
          <p:nvPicPr>
            <p:cNvPr id="17"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86232" t="5350" r="7859" b="7326"/>
            <a:stretch/>
          </p:blipFill>
          <p:spPr bwMode="auto">
            <a:xfrm>
              <a:off x="5692769" y="2244408"/>
              <a:ext cx="471031" cy="333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Uintah GE topo1.jpg"/>
            <p:cNvPicPr>
              <a:picLocks noChangeAspect="1"/>
            </p:cNvPicPr>
            <p:nvPr/>
          </p:nvPicPr>
          <p:blipFill rotWithShape="1">
            <a:blip r:embed="rId5">
              <a:extLst>
                <a:ext uri="{28A0092B-C50C-407E-A947-70E740481C1C}">
                  <a14:useLocalDpi xmlns:a14="http://schemas.microsoft.com/office/drawing/2010/main" val="0"/>
                </a:ext>
              </a:extLst>
            </a:blip>
            <a:srcRect l="18623" t="12182" r="17635" b="3959"/>
            <a:stretch/>
          </p:blipFill>
          <p:spPr>
            <a:xfrm>
              <a:off x="1546497" y="2290937"/>
              <a:ext cx="4146272" cy="3056740"/>
            </a:xfrm>
            <a:prstGeom prst="rect">
              <a:avLst/>
            </a:prstGeom>
          </p:spPr>
        </p:pic>
        <p:sp>
          <p:nvSpPr>
            <p:cNvPr id="21" name="TextBox 20"/>
            <p:cNvSpPr txBox="1"/>
            <p:nvPr/>
          </p:nvSpPr>
          <p:spPr>
            <a:xfrm>
              <a:off x="4514130" y="2326933"/>
              <a:ext cx="660808" cy="338638"/>
            </a:xfrm>
            <a:prstGeom prst="rect">
              <a:avLst/>
            </a:prstGeom>
            <a:solidFill>
              <a:schemeClr val="bg1"/>
            </a:solidFill>
            <a:ln>
              <a:solidFill>
                <a:schemeClr val="tx1"/>
              </a:solidFill>
            </a:ln>
          </p:spPr>
          <p:txBody>
            <a:bodyPr wrap="square" rtlCol="0">
              <a:spAutoFit/>
            </a:bodyPr>
            <a:lstStyle/>
            <a:p>
              <a:pPr algn="ctr"/>
              <a:r>
                <a:rPr lang="en-US" sz="1400" dirty="0" smtClean="0"/>
                <a:t>CO</a:t>
              </a:r>
              <a:endParaRPr lang="en-US" sz="1400" dirty="0"/>
            </a:p>
          </p:txBody>
        </p:sp>
        <p:sp>
          <p:nvSpPr>
            <p:cNvPr id="22" name="TextBox 21"/>
            <p:cNvSpPr txBox="1"/>
            <p:nvPr/>
          </p:nvSpPr>
          <p:spPr>
            <a:xfrm>
              <a:off x="3840597" y="2322111"/>
              <a:ext cx="568947" cy="338638"/>
            </a:xfrm>
            <a:prstGeom prst="rect">
              <a:avLst/>
            </a:prstGeom>
            <a:solidFill>
              <a:schemeClr val="bg1"/>
            </a:solidFill>
            <a:ln>
              <a:solidFill>
                <a:schemeClr val="tx1"/>
              </a:solidFill>
            </a:ln>
          </p:spPr>
          <p:txBody>
            <a:bodyPr wrap="square" rtlCol="0">
              <a:spAutoFit/>
            </a:bodyPr>
            <a:lstStyle/>
            <a:p>
              <a:pPr algn="ctr"/>
              <a:r>
                <a:rPr lang="en-US" sz="1400" dirty="0" smtClean="0"/>
                <a:t>UT</a:t>
              </a:r>
              <a:endParaRPr lang="en-US" sz="1400" dirty="0"/>
            </a:p>
          </p:txBody>
        </p:sp>
        <p:grpSp>
          <p:nvGrpSpPr>
            <p:cNvPr id="23" name="Group 22"/>
            <p:cNvGrpSpPr/>
            <p:nvPr/>
          </p:nvGrpSpPr>
          <p:grpSpPr>
            <a:xfrm>
              <a:off x="1546497" y="2244407"/>
              <a:ext cx="1332228" cy="1116667"/>
              <a:chOff x="76200" y="5032984"/>
              <a:chExt cx="2514600" cy="1737930"/>
            </a:xfrm>
          </p:grpSpPr>
          <p:pic>
            <p:nvPicPr>
              <p:cNvPr id="33" name="Picture 32" descr="NIK_3777.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5105400"/>
                <a:ext cx="2514600" cy="1665514"/>
              </a:xfrm>
              <a:prstGeom prst="rect">
                <a:avLst/>
              </a:prstGeom>
            </p:spPr>
          </p:pic>
          <p:sp>
            <p:nvSpPr>
              <p:cNvPr id="34" name="TextBox 33"/>
              <p:cNvSpPr txBox="1"/>
              <p:nvPr/>
            </p:nvSpPr>
            <p:spPr>
              <a:xfrm>
                <a:off x="102108" y="5032984"/>
                <a:ext cx="1844551" cy="479010"/>
              </a:xfrm>
              <a:prstGeom prst="rect">
                <a:avLst/>
              </a:prstGeom>
              <a:noFill/>
            </p:spPr>
            <p:txBody>
              <a:bodyPr wrap="none" rtlCol="0">
                <a:spAutoFit/>
              </a:bodyPr>
              <a:lstStyle/>
              <a:p>
                <a:r>
                  <a:rPr lang="en-US" sz="1400" dirty="0" smtClean="0"/>
                  <a:t>Horse Pool</a:t>
                </a:r>
                <a:endParaRPr lang="en-US" sz="1400" dirty="0"/>
              </a:p>
            </p:txBody>
          </p:sp>
        </p:grpSp>
        <p:grpSp>
          <p:nvGrpSpPr>
            <p:cNvPr id="24" name="Group 23"/>
            <p:cNvGrpSpPr/>
            <p:nvPr/>
          </p:nvGrpSpPr>
          <p:grpSpPr>
            <a:xfrm>
              <a:off x="4297325" y="4220171"/>
              <a:ext cx="1518784" cy="1139667"/>
              <a:chOff x="14196" y="6054308"/>
              <a:chExt cx="2697882" cy="1489495"/>
            </a:xfrm>
          </p:grpSpPr>
          <p:pic>
            <p:nvPicPr>
              <p:cNvPr id="31" name="Picture 30"/>
              <p:cNvPicPr>
                <a:picLocks noChangeAspect="1"/>
              </p:cNvPicPr>
              <p:nvPr/>
            </p:nvPicPr>
            <p:blipFill rotWithShape="1">
              <a:blip r:embed="rId7"/>
              <a:srcRect l="1046" t="1779" r="2224" b="4533"/>
              <a:stretch/>
            </p:blipFill>
            <p:spPr>
              <a:xfrm>
                <a:off x="152402" y="6156446"/>
                <a:ext cx="2340585" cy="1387357"/>
              </a:xfrm>
              <a:prstGeom prst="rect">
                <a:avLst/>
              </a:prstGeom>
            </p:spPr>
          </p:pic>
          <p:sp>
            <p:nvSpPr>
              <p:cNvPr id="32" name="TextBox 31"/>
              <p:cNvSpPr txBox="1"/>
              <p:nvPr/>
            </p:nvSpPr>
            <p:spPr>
              <a:xfrm>
                <a:off x="14196" y="6054308"/>
                <a:ext cx="2697882" cy="1062205"/>
              </a:xfrm>
              <a:prstGeom prst="rect">
                <a:avLst/>
              </a:prstGeom>
              <a:noFill/>
            </p:spPr>
            <p:txBody>
              <a:bodyPr wrap="square" rtlCol="0">
                <a:spAutoFit/>
              </a:bodyPr>
              <a:lstStyle/>
              <a:p>
                <a:r>
                  <a:rPr lang="en-US" sz="1400" dirty="0" smtClean="0"/>
                  <a:t>Bonanza Power</a:t>
                </a:r>
              </a:p>
              <a:p>
                <a:r>
                  <a:rPr lang="en-US" sz="1400" dirty="0" smtClean="0"/>
                  <a:t>Plant</a:t>
                </a:r>
                <a:endParaRPr lang="en-US" sz="1400" dirty="0"/>
              </a:p>
            </p:txBody>
          </p:sp>
        </p:grpSp>
        <p:sp>
          <p:nvSpPr>
            <p:cNvPr id="25" name="TextBox 24"/>
            <p:cNvSpPr txBox="1"/>
            <p:nvPr/>
          </p:nvSpPr>
          <p:spPr>
            <a:xfrm>
              <a:off x="1554734" y="4767408"/>
              <a:ext cx="2136911" cy="575684"/>
            </a:xfrm>
            <a:prstGeom prst="rect">
              <a:avLst/>
            </a:prstGeom>
            <a:solidFill>
              <a:schemeClr val="bg1"/>
            </a:solidFill>
            <a:ln>
              <a:solidFill>
                <a:schemeClr val="tx1"/>
              </a:solidFill>
            </a:ln>
          </p:spPr>
          <p:txBody>
            <a:bodyPr wrap="square" rtlCol="0">
              <a:spAutoFit/>
            </a:bodyPr>
            <a:lstStyle/>
            <a:p>
              <a:r>
                <a:rPr lang="en-US" sz="1400" dirty="0" smtClean="0"/>
                <a:t>&gt; 10,000 active oil</a:t>
              </a:r>
            </a:p>
            <a:p>
              <a:r>
                <a:rPr lang="en-US" sz="1400" dirty="0" smtClean="0"/>
                <a:t>and gas wells</a:t>
              </a:r>
              <a:endParaRPr lang="en-US" sz="1400" dirty="0">
                <a:solidFill>
                  <a:srgbClr val="FF0000"/>
                </a:solidFill>
              </a:endParaRPr>
            </a:p>
          </p:txBody>
        </p:sp>
        <p:cxnSp>
          <p:nvCxnSpPr>
            <p:cNvPr id="26" name="Straight Arrow Connector 25"/>
            <p:cNvCxnSpPr/>
            <p:nvPr/>
          </p:nvCxnSpPr>
          <p:spPr>
            <a:xfrm flipH="1" flipV="1">
              <a:off x="4157402" y="4029146"/>
              <a:ext cx="520817" cy="24691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878725" y="3190211"/>
              <a:ext cx="794408" cy="51916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990600" y="4233446"/>
            <a:ext cx="1731864" cy="338554"/>
          </a:xfrm>
          <a:prstGeom prst="rect">
            <a:avLst/>
          </a:prstGeom>
          <a:noFill/>
          <a:ln>
            <a:solidFill>
              <a:schemeClr val="tx1"/>
            </a:solidFill>
          </a:ln>
        </p:spPr>
        <p:txBody>
          <a:bodyPr wrap="none" rtlCol="0">
            <a:spAutoFit/>
          </a:bodyPr>
          <a:lstStyle/>
          <a:p>
            <a:pPr algn="ctr"/>
            <a:r>
              <a:rPr lang="en-US" sz="1600" dirty="0" smtClean="0">
                <a:latin typeface="Arial"/>
                <a:cs typeface="Arial"/>
              </a:rPr>
              <a:t>Uintah Basin, UT</a:t>
            </a:r>
            <a:endParaRPr lang="en-US" sz="1600" dirty="0">
              <a:solidFill>
                <a:srgbClr val="FF0000"/>
              </a:solidFill>
              <a:latin typeface="Arial"/>
              <a:cs typeface="Arial"/>
            </a:endParaRPr>
          </a:p>
        </p:txBody>
      </p:sp>
      <p:sp>
        <p:nvSpPr>
          <p:cNvPr id="36" name="TextBox 35"/>
          <p:cNvSpPr txBox="1"/>
          <p:nvPr/>
        </p:nvSpPr>
        <p:spPr>
          <a:xfrm>
            <a:off x="7162800" y="1524000"/>
            <a:ext cx="1828800" cy="304800"/>
          </a:xfrm>
          <a:prstGeom prst="rect">
            <a:avLst/>
          </a:prstGeom>
          <a:solidFill>
            <a:schemeClr val="bg1"/>
          </a:solidFill>
          <a:ln>
            <a:solidFill>
              <a:schemeClr val="tx1"/>
            </a:solidFill>
          </a:ln>
        </p:spPr>
        <p:txBody>
          <a:bodyPr wrap="square" rtlCol="0">
            <a:noAutofit/>
          </a:bodyPr>
          <a:lstStyle/>
          <a:p>
            <a:r>
              <a:rPr lang="en-US" sz="1200" dirty="0" smtClean="0"/>
              <a:t>TOPAZ: 14/15 Feb 2013 </a:t>
            </a:r>
            <a:endParaRPr lang="en-US" sz="1200" dirty="0"/>
          </a:p>
        </p:txBody>
      </p:sp>
      <p:sp>
        <p:nvSpPr>
          <p:cNvPr id="37" name="Rectangle 36"/>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39" name="Rectangle 38"/>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0" name="Rectangle 39"/>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Rectangle 40"/>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Rectangle 41"/>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3" name="Rectangle 42"/>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 name="Rectangle 43"/>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5" name="Rectangle 44"/>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6" name="Rectangle 45"/>
          <p:cNvSpPr/>
          <p:nvPr/>
        </p:nvSpPr>
        <p:spPr>
          <a:xfrm>
            <a:off x="0" y="152400"/>
            <a:ext cx="4648200" cy="1015663"/>
          </a:xfrm>
          <a:prstGeom prst="rect">
            <a:avLst/>
          </a:prstGeom>
        </p:spPr>
        <p:txBody>
          <a:bodyPr wrap="square">
            <a:spAutoFit/>
          </a:bodyPr>
          <a:lstStyle/>
          <a:p>
            <a:r>
              <a:rPr lang="en-US" sz="2000" b="1" i="1" dirty="0" smtClean="0">
                <a:solidFill>
                  <a:schemeClr val="bg1"/>
                </a:solidFill>
                <a:latin typeface="Arial" charset="0"/>
              </a:rPr>
              <a:t>TOLNet/NOAA/ESRL TOPAZ </a:t>
            </a:r>
          </a:p>
          <a:p>
            <a:r>
              <a:rPr lang="en-US" sz="2000" b="1" i="1" dirty="0" smtClean="0">
                <a:solidFill>
                  <a:schemeClr val="bg1"/>
                </a:solidFill>
                <a:latin typeface="Arial" charset="0"/>
                <a:cs typeface="Arial" panose="020B0604020202020204" pitchFamily="34" charset="0"/>
              </a:rPr>
              <a:t>High wintertime ozone in an oil &amp; gas region</a:t>
            </a:r>
            <a:endParaRPr lang="en-US" sz="2000" b="1" i="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208366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971800" y="1219200"/>
            <a:ext cx="13030200" cy="5668992"/>
            <a:chOff x="-4267200" y="549777"/>
            <a:chExt cx="14325600" cy="6338415"/>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211661"/>
              <a:ext cx="7848600" cy="1846923"/>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5174" y="549777"/>
              <a:ext cx="2873553" cy="2155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07897" y="2636076"/>
              <a:ext cx="1602939" cy="307777"/>
            </a:xfrm>
            <a:prstGeom prst="rect">
              <a:avLst/>
            </a:prstGeom>
            <a:noFill/>
          </p:spPr>
          <p:txBody>
            <a:bodyPr wrap="none" rtlCol="0">
              <a:spAutoFit/>
            </a:bodyPr>
            <a:lstStyle/>
            <a:p>
              <a:r>
                <a:rPr lang="en-US" sz="1400" dirty="0" smtClean="0"/>
                <a:t>8/27 00z GMAO </a:t>
              </a:r>
              <a:r>
                <a:rPr lang="en-US" sz="1400" dirty="0" smtClean="0">
                  <a:solidFill>
                    <a:srgbClr val="FF0000"/>
                  </a:solidFill>
                </a:rPr>
                <a:t>CO</a:t>
              </a:r>
              <a:endParaRPr lang="en-US" sz="1400" dirty="0">
                <a:solidFill>
                  <a:srgbClr val="FF0000"/>
                </a:solidFill>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5452" y="3203100"/>
              <a:ext cx="7942948" cy="1864044"/>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04985" y="3273038"/>
              <a:ext cx="366061" cy="157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758" y="704425"/>
              <a:ext cx="3628845" cy="184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51758" y="914400"/>
              <a:ext cx="8711242" cy="5973792"/>
              <a:chOff x="51758" y="914400"/>
              <a:chExt cx="8711242" cy="5973792"/>
            </a:xfrm>
          </p:grpSpPr>
          <p:pic>
            <p:nvPicPr>
              <p:cNvPr id="4"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4992104"/>
                <a:ext cx="360003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42696" y="4992104"/>
                <a:ext cx="4720304"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90600" y="6549638"/>
                <a:ext cx="627095" cy="338554"/>
              </a:xfrm>
              <a:prstGeom prst="rect">
                <a:avLst/>
              </a:prstGeom>
              <a:noFill/>
            </p:spPr>
            <p:txBody>
              <a:bodyPr wrap="none" rtlCol="0">
                <a:spAutoFit/>
              </a:bodyPr>
              <a:lstStyle/>
              <a:p>
                <a:r>
                  <a:rPr lang="en-US" sz="1600" dirty="0" smtClean="0">
                    <a:latin typeface="Cambria" pitchFamily="18" charset="0"/>
                  </a:rPr>
                  <a:t>8/27</a:t>
                </a:r>
                <a:endParaRPr lang="en-US" sz="1600" dirty="0">
                  <a:latin typeface="Cambria" pitchFamily="18" charset="0"/>
                </a:endParaRPr>
              </a:p>
            </p:txBody>
          </p:sp>
          <p:sp>
            <p:nvSpPr>
              <p:cNvPr id="7" name="TextBox 6"/>
              <p:cNvSpPr txBox="1"/>
              <p:nvPr/>
            </p:nvSpPr>
            <p:spPr>
              <a:xfrm>
                <a:off x="4953000" y="6549216"/>
                <a:ext cx="627095" cy="338554"/>
              </a:xfrm>
              <a:prstGeom prst="rect">
                <a:avLst/>
              </a:prstGeom>
              <a:noFill/>
            </p:spPr>
            <p:txBody>
              <a:bodyPr wrap="none" rtlCol="0">
                <a:spAutoFit/>
              </a:bodyPr>
              <a:lstStyle/>
              <a:p>
                <a:r>
                  <a:rPr lang="en-US" sz="1600" dirty="0" smtClean="0">
                    <a:latin typeface="Cambria" pitchFamily="18" charset="0"/>
                  </a:rPr>
                  <a:t>8/28</a:t>
                </a:r>
                <a:endParaRPr lang="en-US" sz="1600" dirty="0">
                  <a:latin typeface="Cambria" pitchFamily="18" charset="0"/>
                </a:endParaRPr>
              </a:p>
            </p:txBody>
          </p:sp>
          <p:pic>
            <p:nvPicPr>
              <p:cNvPr id="1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92456" y="1409700"/>
                <a:ext cx="4191000" cy="1697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810879" y="914400"/>
                <a:ext cx="75442"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133178" y="1409700"/>
                <a:ext cx="75442"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14" idx="4"/>
              </p:cNvCxnSpPr>
              <p:nvPr/>
            </p:nvCxnSpPr>
            <p:spPr>
              <a:xfrm flipH="1">
                <a:off x="6086926" y="1485900"/>
                <a:ext cx="2083973" cy="28575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24000" y="962736"/>
                <a:ext cx="6286880" cy="7136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647414" y="962736"/>
                <a:ext cx="2172080" cy="10946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03210" y="1522511"/>
                <a:ext cx="1178528" cy="307777"/>
              </a:xfrm>
              <a:prstGeom prst="rect">
                <a:avLst/>
              </a:prstGeom>
              <a:noFill/>
            </p:spPr>
            <p:txBody>
              <a:bodyPr wrap="none" rtlCol="0">
                <a:spAutoFit/>
              </a:bodyPr>
              <a:lstStyle/>
              <a:p>
                <a:r>
                  <a:rPr lang="en-US" sz="1400" dirty="0" err="1" smtClean="0"/>
                  <a:t>LaRC</a:t>
                </a:r>
                <a:r>
                  <a:rPr lang="en-US" sz="1400" dirty="0" smtClean="0"/>
                  <a:t>-DIAL O3</a:t>
                </a:r>
                <a:endParaRPr lang="en-US" sz="1400" dirty="0"/>
              </a:p>
            </p:txBody>
          </p:sp>
          <p:sp>
            <p:nvSpPr>
              <p:cNvPr id="25" name="TextBox 24"/>
              <p:cNvSpPr txBox="1"/>
              <p:nvPr/>
            </p:nvSpPr>
            <p:spPr>
              <a:xfrm>
                <a:off x="51758" y="1996692"/>
                <a:ext cx="1537922" cy="307777"/>
              </a:xfrm>
              <a:prstGeom prst="rect">
                <a:avLst/>
              </a:prstGeom>
              <a:noFill/>
            </p:spPr>
            <p:txBody>
              <a:bodyPr wrap="none" rtlCol="0">
                <a:spAutoFit/>
              </a:bodyPr>
              <a:lstStyle/>
              <a:p>
                <a:r>
                  <a:rPr lang="en-US" sz="1400" dirty="0" err="1" smtClean="0"/>
                  <a:t>LaRC</a:t>
                </a:r>
                <a:r>
                  <a:rPr lang="en-US" sz="1400" dirty="0" smtClean="0"/>
                  <a:t>-HSRL aerosol</a:t>
                </a:r>
                <a:endParaRPr lang="en-US" sz="1400" dirty="0"/>
              </a:p>
            </p:txBody>
          </p:sp>
          <p:cxnSp>
            <p:nvCxnSpPr>
              <p:cNvPr id="29" name="Straight Arrow Connector 28"/>
              <p:cNvCxnSpPr>
                <a:stCxn id="14" idx="4"/>
              </p:cNvCxnSpPr>
              <p:nvPr/>
            </p:nvCxnSpPr>
            <p:spPr>
              <a:xfrm flipH="1">
                <a:off x="6337284" y="1485900"/>
                <a:ext cx="1833615" cy="42291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7184" y="3431173"/>
                <a:ext cx="1133926" cy="584775"/>
              </a:xfrm>
              <a:prstGeom prst="rect">
                <a:avLst/>
              </a:prstGeom>
              <a:noFill/>
            </p:spPr>
            <p:txBody>
              <a:bodyPr wrap="square" rtlCol="0">
                <a:spAutoFit/>
              </a:bodyPr>
              <a:lstStyle/>
              <a:p>
                <a:r>
                  <a:rPr lang="en-US" sz="1600" dirty="0" smtClean="0">
                    <a:solidFill>
                      <a:schemeClr val="bg1"/>
                    </a:solidFill>
                  </a:rPr>
                  <a:t>UW-HSRL aerosol</a:t>
                </a:r>
                <a:endParaRPr lang="en-US" sz="1600" dirty="0">
                  <a:solidFill>
                    <a:schemeClr val="bg1"/>
                  </a:solidFill>
                </a:endParaRPr>
              </a:p>
            </p:txBody>
          </p:sp>
          <p:sp>
            <p:nvSpPr>
              <p:cNvPr id="33" name="TextBox 32"/>
              <p:cNvSpPr txBox="1"/>
              <p:nvPr/>
            </p:nvSpPr>
            <p:spPr>
              <a:xfrm>
                <a:off x="1056494" y="5231958"/>
                <a:ext cx="1006879" cy="307777"/>
              </a:xfrm>
              <a:prstGeom prst="rect">
                <a:avLst/>
              </a:prstGeom>
              <a:noFill/>
            </p:spPr>
            <p:txBody>
              <a:bodyPr wrap="none" rtlCol="0">
                <a:spAutoFit/>
              </a:bodyPr>
              <a:lstStyle/>
              <a:p>
                <a:r>
                  <a:rPr lang="en-US" sz="1400" dirty="0" smtClean="0"/>
                  <a:t>RO</a:t>
                </a:r>
                <a:r>
                  <a:rPr lang="en-US" sz="1400" baseline="-25000" dirty="0" smtClean="0"/>
                  <a:t>3</a:t>
                </a:r>
                <a:r>
                  <a:rPr lang="en-US" sz="1400" dirty="0" smtClean="0"/>
                  <a:t>QET O3</a:t>
                </a:r>
                <a:endParaRPr lang="en-US" sz="1400" dirty="0"/>
              </a:p>
            </p:txBody>
          </p:sp>
        </p:grpSp>
      </p:grpSp>
      <p:sp>
        <p:nvSpPr>
          <p:cNvPr id="27" name="Rectangle 26"/>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31" name="Rectangle 30"/>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Rectangle 31"/>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Rectangle 35"/>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Rectangle 36"/>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Rectangle 37"/>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 name="Rectangle 38"/>
          <p:cNvSpPr/>
          <p:nvPr/>
        </p:nvSpPr>
        <p:spPr>
          <a:xfrm>
            <a:off x="0" y="76200"/>
            <a:ext cx="4648200" cy="1015663"/>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TOLNet/UAH RO</a:t>
            </a:r>
            <a:r>
              <a:rPr lang="en-US" sz="2000" b="1" i="1" baseline="-25000" dirty="0" smtClean="0">
                <a:solidFill>
                  <a:schemeClr val="bg1"/>
                </a:solidFill>
                <a:latin typeface="+mj-lt"/>
                <a:cs typeface="Arial" panose="020B0604020202020204" pitchFamily="34" charset="0"/>
              </a:rPr>
              <a:t>3</a:t>
            </a:r>
            <a:r>
              <a:rPr lang="en-US" sz="2000" b="1" i="1" dirty="0" smtClean="0">
                <a:solidFill>
                  <a:schemeClr val="bg1"/>
                </a:solidFill>
                <a:latin typeface="+mj-lt"/>
                <a:cs typeface="Arial" panose="020B0604020202020204" pitchFamily="34" charset="0"/>
              </a:rPr>
              <a:t>QET: CA wildfire detection by airborne </a:t>
            </a:r>
            <a:r>
              <a:rPr lang="en-US" sz="2000" b="1" i="1" dirty="0" err="1" smtClean="0">
                <a:solidFill>
                  <a:schemeClr val="bg1"/>
                </a:solidFill>
                <a:latin typeface="+mj-lt"/>
                <a:cs typeface="Arial" panose="020B0604020202020204" pitchFamily="34" charset="0"/>
              </a:rPr>
              <a:t>LaRC</a:t>
            </a:r>
            <a:r>
              <a:rPr lang="en-US" sz="2000" b="1" i="1" dirty="0" smtClean="0">
                <a:solidFill>
                  <a:schemeClr val="bg1"/>
                </a:solidFill>
                <a:latin typeface="+mj-lt"/>
                <a:cs typeface="Arial" panose="020B0604020202020204" pitchFamily="34" charset="0"/>
              </a:rPr>
              <a:t>/DIAL&amp;HSRL, RO</a:t>
            </a:r>
            <a:r>
              <a:rPr lang="en-US" sz="2000" b="1" i="1" baseline="-25000" dirty="0" smtClean="0">
                <a:solidFill>
                  <a:schemeClr val="bg1"/>
                </a:solidFill>
                <a:latin typeface="+mj-lt"/>
                <a:cs typeface="Arial" panose="020B0604020202020204" pitchFamily="34" charset="0"/>
              </a:rPr>
              <a:t>3</a:t>
            </a:r>
            <a:r>
              <a:rPr lang="en-US" sz="2000" b="1" i="1" dirty="0" smtClean="0">
                <a:solidFill>
                  <a:schemeClr val="bg1"/>
                </a:solidFill>
                <a:latin typeface="+mj-lt"/>
                <a:cs typeface="Arial" panose="020B0604020202020204" pitchFamily="34" charset="0"/>
              </a:rPr>
              <a:t>QET, and UW-HSRL over Huntsville</a:t>
            </a:r>
          </a:p>
        </p:txBody>
      </p:sp>
    </p:spTree>
    <p:extLst>
      <p:ext uri="{BB962C8B-B14F-4D97-AF65-F5344CB8AC3E}">
        <p14:creationId xmlns:p14="http://schemas.microsoft.com/office/powerpoint/2010/main" val="1959393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75" y="1345257"/>
            <a:ext cx="8925025" cy="5543521"/>
            <a:chOff x="241281" y="980921"/>
            <a:chExt cx="9217144" cy="5907857"/>
          </a:xfrm>
        </p:grpSpPr>
        <p:pic>
          <p:nvPicPr>
            <p:cNvPr id="3" name="Picture 2"/>
            <p:cNvPicPr>
              <a:picLocks noChangeAspect="1"/>
            </p:cNvPicPr>
            <p:nvPr/>
          </p:nvPicPr>
          <p:blipFill>
            <a:blip r:embed="rId3"/>
            <a:stretch>
              <a:fillRect/>
            </a:stretch>
          </p:blipFill>
          <p:spPr>
            <a:xfrm>
              <a:off x="241281" y="980921"/>
              <a:ext cx="3328827" cy="5486400"/>
            </a:xfrm>
            <a:prstGeom prst="rect">
              <a:avLst/>
            </a:prstGeom>
          </p:spPr>
        </p:pic>
        <p:sp>
          <p:nvSpPr>
            <p:cNvPr id="5" name="TextBox 4"/>
            <p:cNvSpPr txBox="1"/>
            <p:nvPr/>
          </p:nvSpPr>
          <p:spPr>
            <a:xfrm>
              <a:off x="2647940" y="1191369"/>
              <a:ext cx="600570" cy="369332"/>
            </a:xfrm>
            <a:prstGeom prst="rect">
              <a:avLst/>
            </a:prstGeom>
            <a:noFill/>
          </p:spPr>
          <p:txBody>
            <a:bodyPr wrap="none" rtlCol="0">
              <a:spAutoFit/>
            </a:bodyPr>
            <a:lstStyle/>
            <a:p>
              <a:r>
                <a:rPr lang="en-US" dirty="0" smtClean="0">
                  <a:solidFill>
                    <a:srgbClr val="FF0000"/>
                  </a:solidFill>
                </a:rPr>
                <a:t>TMF</a:t>
              </a:r>
            </a:p>
          </p:txBody>
        </p:sp>
        <p:sp>
          <p:nvSpPr>
            <p:cNvPr id="6" name="TextBox 5"/>
            <p:cNvSpPr txBox="1"/>
            <p:nvPr/>
          </p:nvSpPr>
          <p:spPr>
            <a:xfrm>
              <a:off x="2584721" y="2811324"/>
              <a:ext cx="633507" cy="369332"/>
            </a:xfrm>
            <a:prstGeom prst="rect">
              <a:avLst/>
            </a:prstGeom>
            <a:noFill/>
          </p:spPr>
          <p:txBody>
            <a:bodyPr wrap="none" rtlCol="0">
              <a:spAutoFit/>
            </a:bodyPr>
            <a:lstStyle/>
            <a:p>
              <a:r>
                <a:rPr lang="en-US" dirty="0" smtClean="0">
                  <a:solidFill>
                    <a:srgbClr val="FF0000"/>
                  </a:solidFill>
                </a:rPr>
                <a:t>ESRL</a:t>
              </a:r>
              <a:endParaRPr lang="en-US" dirty="0">
                <a:solidFill>
                  <a:srgbClr val="FF0000"/>
                </a:solidFill>
              </a:endParaRPr>
            </a:p>
          </p:txBody>
        </p:sp>
        <p:sp>
          <p:nvSpPr>
            <p:cNvPr id="7" name="TextBox 6"/>
            <p:cNvSpPr txBox="1"/>
            <p:nvPr/>
          </p:nvSpPr>
          <p:spPr>
            <a:xfrm>
              <a:off x="2575325" y="4462324"/>
              <a:ext cx="610151" cy="369332"/>
            </a:xfrm>
            <a:prstGeom prst="rect">
              <a:avLst/>
            </a:prstGeom>
            <a:noFill/>
          </p:spPr>
          <p:txBody>
            <a:bodyPr wrap="none" rtlCol="0">
              <a:spAutoFit/>
            </a:bodyPr>
            <a:lstStyle/>
            <a:p>
              <a:r>
                <a:rPr lang="en-US" dirty="0" smtClean="0">
                  <a:solidFill>
                    <a:srgbClr val="FF0000"/>
                  </a:solidFill>
                </a:rPr>
                <a:t>UAH</a:t>
              </a:r>
              <a:endParaRPr lang="en-US" dirty="0">
                <a:solidFill>
                  <a:srgbClr val="FF0000"/>
                </a:solidFill>
              </a:endParaRPr>
            </a:p>
          </p:txBody>
        </p:sp>
        <p:sp>
          <p:nvSpPr>
            <p:cNvPr id="11" name="Rectangle 10"/>
            <p:cNvSpPr/>
            <p:nvPr/>
          </p:nvSpPr>
          <p:spPr>
            <a:xfrm>
              <a:off x="2525569" y="1560701"/>
              <a:ext cx="853456" cy="307777"/>
            </a:xfrm>
            <a:prstGeom prst="rect">
              <a:avLst/>
            </a:prstGeom>
          </p:spPr>
          <p:txBody>
            <a:bodyPr wrap="none">
              <a:spAutoFit/>
            </a:bodyPr>
            <a:lstStyle/>
            <a:p>
              <a:r>
                <a:rPr lang="en-US" sz="1400" dirty="0">
                  <a:solidFill>
                    <a:srgbClr val="FF0000"/>
                  </a:solidFill>
                </a:rPr>
                <a:t>(LeBlanc)</a:t>
              </a:r>
            </a:p>
          </p:txBody>
        </p:sp>
        <p:sp>
          <p:nvSpPr>
            <p:cNvPr id="12" name="Rectangle 11"/>
            <p:cNvSpPr/>
            <p:nvPr/>
          </p:nvSpPr>
          <p:spPr>
            <a:xfrm>
              <a:off x="1266858" y="2843057"/>
              <a:ext cx="1381340" cy="307777"/>
            </a:xfrm>
            <a:prstGeom prst="rect">
              <a:avLst/>
            </a:prstGeom>
          </p:spPr>
          <p:txBody>
            <a:bodyPr wrap="none">
              <a:spAutoFit/>
            </a:bodyPr>
            <a:lstStyle/>
            <a:p>
              <a:r>
                <a:rPr lang="en-US" sz="1400" dirty="0" smtClean="0">
                  <a:solidFill>
                    <a:srgbClr val="FF0000"/>
                  </a:solidFill>
                </a:rPr>
                <a:t>(</a:t>
              </a:r>
              <a:r>
                <a:rPr lang="en-US" sz="1400" dirty="0" err="1" smtClean="0">
                  <a:solidFill>
                    <a:srgbClr val="FF0000"/>
                  </a:solidFill>
                </a:rPr>
                <a:t>Senff</a:t>
              </a:r>
              <a:r>
                <a:rPr lang="en-US" sz="1400" dirty="0" smtClean="0">
                  <a:solidFill>
                    <a:srgbClr val="FF0000"/>
                  </a:solidFill>
                </a:rPr>
                <a:t>, Langford)</a:t>
              </a:r>
              <a:endParaRPr lang="en-US" sz="1400" dirty="0">
                <a:solidFill>
                  <a:srgbClr val="FF0000"/>
                </a:solidFill>
              </a:endParaRPr>
            </a:p>
          </p:txBody>
        </p:sp>
        <p:sp>
          <p:nvSpPr>
            <p:cNvPr id="18" name="TextBox 17"/>
            <p:cNvSpPr txBox="1"/>
            <p:nvPr/>
          </p:nvSpPr>
          <p:spPr>
            <a:xfrm>
              <a:off x="4267201" y="5550271"/>
              <a:ext cx="4734026" cy="707886"/>
            </a:xfrm>
            <a:prstGeom prst="rect">
              <a:avLst/>
            </a:prstGeom>
            <a:noFill/>
          </p:spPr>
          <p:txBody>
            <a:bodyPr wrap="square" rtlCol="0">
              <a:spAutoFit/>
            </a:bodyPr>
            <a:lstStyle/>
            <a:p>
              <a:r>
                <a:rPr lang="en-US" sz="2000" dirty="0"/>
                <a:t>May 24, 2013 12UT RAQMS </a:t>
              </a:r>
              <a:r>
                <a:rPr lang="en-US" sz="2000" dirty="0" smtClean="0"/>
                <a:t>310-K ozone </a:t>
              </a:r>
            </a:p>
            <a:p>
              <a:r>
                <a:rPr lang="en-US" sz="2000" dirty="0" smtClean="0"/>
                <a:t>Brad </a:t>
              </a:r>
              <a:r>
                <a:rPr lang="en-US" sz="2000" dirty="0"/>
                <a:t>Pierce (</a:t>
              </a:r>
              <a:r>
                <a:rPr lang="en-US" sz="2000" dirty="0" smtClean="0"/>
                <a:t>NOAA/NESDIS)</a:t>
              </a:r>
              <a:endParaRPr lang="en-US" sz="2000" dirty="0"/>
            </a:p>
          </p:txBody>
        </p:sp>
        <p:sp>
          <p:nvSpPr>
            <p:cNvPr id="13" name="Rectangle 12"/>
            <p:cNvSpPr/>
            <p:nvPr/>
          </p:nvSpPr>
          <p:spPr>
            <a:xfrm>
              <a:off x="2074196" y="4795527"/>
              <a:ext cx="1654556" cy="307777"/>
            </a:xfrm>
            <a:prstGeom prst="rect">
              <a:avLst/>
            </a:prstGeom>
          </p:spPr>
          <p:txBody>
            <a:bodyPr wrap="none">
              <a:spAutoFit/>
            </a:bodyPr>
            <a:lstStyle/>
            <a:p>
              <a:r>
                <a:rPr lang="en-US" sz="1400" dirty="0" smtClean="0">
                  <a:solidFill>
                    <a:srgbClr val="FF0000"/>
                  </a:solidFill>
                </a:rPr>
                <a:t>(Newchurch, Kuang)</a:t>
              </a:r>
              <a:endParaRPr lang="en-US" sz="1400" dirty="0">
                <a:solidFill>
                  <a:srgbClr val="FF0000"/>
                </a:solidFill>
              </a:endParaRPr>
            </a:p>
          </p:txBody>
        </p:sp>
        <p:sp>
          <p:nvSpPr>
            <p:cNvPr id="37" name="TextBox 36"/>
            <p:cNvSpPr txBox="1"/>
            <p:nvPr/>
          </p:nvSpPr>
          <p:spPr>
            <a:xfrm>
              <a:off x="778863" y="6488668"/>
              <a:ext cx="2317301" cy="400110"/>
            </a:xfrm>
            <a:prstGeom prst="rect">
              <a:avLst/>
            </a:prstGeom>
            <a:noFill/>
          </p:spPr>
          <p:txBody>
            <a:bodyPr wrap="none" rtlCol="0">
              <a:spAutoFit/>
            </a:bodyPr>
            <a:lstStyle/>
            <a:p>
              <a:r>
                <a:rPr lang="en-US" sz="2000" dirty="0" smtClean="0"/>
                <a:t>Lidar measurements</a:t>
              </a:r>
              <a:endParaRPr lang="en-US" sz="2000" dirty="0"/>
            </a:p>
          </p:txBody>
        </p:sp>
        <p:grpSp>
          <p:nvGrpSpPr>
            <p:cNvPr id="49" name="Group 48"/>
            <p:cNvGrpSpPr/>
            <p:nvPr/>
          </p:nvGrpSpPr>
          <p:grpSpPr>
            <a:xfrm>
              <a:off x="3606264" y="1714589"/>
              <a:ext cx="5852161" cy="3576003"/>
              <a:chOff x="3606264" y="1714589"/>
              <a:chExt cx="5852161" cy="3576003"/>
            </a:xfrm>
          </p:grpSpPr>
          <p:sp>
            <p:nvSpPr>
              <p:cNvPr id="17" name="Rectangle 16"/>
              <p:cNvSpPr/>
              <p:nvPr/>
            </p:nvSpPr>
            <p:spPr>
              <a:xfrm>
                <a:off x="3606264" y="1714589"/>
                <a:ext cx="5852161" cy="3576003"/>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0090"/>
                  </a:solidFill>
                </a:endParaRPr>
              </a:p>
            </p:txBody>
          </p:sp>
          <p:sp>
            <p:nvSpPr>
              <p:cNvPr id="20" name="TextBox 19"/>
              <p:cNvSpPr txBox="1"/>
              <p:nvPr/>
            </p:nvSpPr>
            <p:spPr>
              <a:xfrm>
                <a:off x="5376227" y="1739357"/>
                <a:ext cx="2282671" cy="369332"/>
              </a:xfrm>
              <a:prstGeom prst="rect">
                <a:avLst/>
              </a:prstGeom>
              <a:noFill/>
            </p:spPr>
            <p:txBody>
              <a:bodyPr wrap="none" rtlCol="0">
                <a:spAutoFit/>
              </a:bodyPr>
              <a:lstStyle/>
              <a:p>
                <a:r>
                  <a:rPr lang="en-US" dirty="0" smtClean="0">
                    <a:solidFill>
                      <a:schemeClr val="bg1"/>
                    </a:solidFill>
                  </a:rPr>
                  <a:t>310K  (≈2 to 4 km ASL)</a:t>
                </a:r>
                <a:endParaRPr lang="en-US" dirty="0">
                  <a:solidFill>
                    <a:schemeClr val="bg1"/>
                  </a:solidFill>
                </a:endParaRPr>
              </a:p>
            </p:txBody>
          </p:sp>
          <p:pic>
            <p:nvPicPr>
              <p:cNvPr id="21" name="Picture 20"/>
              <p:cNvPicPr>
                <a:picLocks/>
              </p:cNvPicPr>
              <p:nvPr/>
            </p:nvPicPr>
            <p:blipFill>
              <a:blip r:embed="rId4"/>
              <a:stretch>
                <a:fillRect/>
              </a:stretch>
            </p:blipFill>
            <p:spPr>
              <a:xfrm>
                <a:off x="4063465" y="2209345"/>
                <a:ext cx="4754880" cy="2578608"/>
              </a:xfrm>
              <a:prstGeom prst="rect">
                <a:avLst/>
              </a:prstGeom>
            </p:spPr>
          </p:pic>
          <p:pic>
            <p:nvPicPr>
              <p:cNvPr id="22" name="Picture 21"/>
              <p:cNvPicPr>
                <a:picLocks noChangeAspect="1"/>
              </p:cNvPicPr>
              <p:nvPr/>
            </p:nvPicPr>
            <p:blipFill>
              <a:blip r:embed="rId5"/>
              <a:stretch>
                <a:fillRect/>
              </a:stretch>
            </p:blipFill>
            <p:spPr>
              <a:xfrm>
                <a:off x="3972025" y="4851110"/>
                <a:ext cx="5029200" cy="289035"/>
              </a:xfrm>
              <a:prstGeom prst="rect">
                <a:avLst/>
              </a:prstGeom>
            </p:spPr>
          </p:pic>
          <p:sp>
            <p:nvSpPr>
              <p:cNvPr id="23" name="Oval 22"/>
              <p:cNvSpPr>
                <a:spLocks noChangeAspect="1"/>
              </p:cNvSpPr>
              <p:nvPr/>
            </p:nvSpPr>
            <p:spPr>
              <a:xfrm>
                <a:off x="7020025" y="3304085"/>
                <a:ext cx="731520" cy="751840"/>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sysDash"/>
                  </a:ln>
                  <a:noFill/>
                </a:endParaRPr>
              </a:p>
            </p:txBody>
          </p:sp>
          <p:sp>
            <p:nvSpPr>
              <p:cNvPr id="24" name="Oval 23"/>
              <p:cNvSpPr>
                <a:spLocks noChangeAspect="1"/>
              </p:cNvSpPr>
              <p:nvPr/>
            </p:nvSpPr>
            <p:spPr>
              <a:xfrm>
                <a:off x="4977865" y="3212645"/>
                <a:ext cx="731520" cy="751840"/>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prstDash val="sysDash"/>
                  </a:ln>
                  <a:noFill/>
                </a:endParaRPr>
              </a:p>
            </p:txBody>
          </p:sp>
          <p:sp>
            <p:nvSpPr>
              <p:cNvPr id="45" name="Isosceles Triangle 44"/>
              <p:cNvSpPr/>
              <p:nvPr/>
            </p:nvSpPr>
            <p:spPr>
              <a:xfrm>
                <a:off x="7176911" y="3671235"/>
                <a:ext cx="71387" cy="7642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5486400" y="3502590"/>
                <a:ext cx="71387" cy="7642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a:off x="5358059" y="3709448"/>
                <a:ext cx="71387" cy="7642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3692884" y="1345257"/>
              <a:ext cx="4130554" cy="369332"/>
            </a:xfrm>
            <a:prstGeom prst="rect">
              <a:avLst/>
            </a:prstGeom>
            <a:noFill/>
          </p:spPr>
          <p:txBody>
            <a:bodyPr wrap="none" rtlCol="0">
              <a:spAutoFit/>
            </a:bodyPr>
            <a:lstStyle/>
            <a:p>
              <a:r>
                <a:rPr lang="en-US" dirty="0" smtClean="0"/>
                <a:t>Note the ESRL </a:t>
              </a:r>
              <a:r>
                <a:rPr lang="en-US" dirty="0" err="1" smtClean="0"/>
                <a:t>obs</a:t>
              </a:r>
              <a:r>
                <a:rPr lang="en-US" dirty="0" smtClean="0"/>
                <a:t> was made at Las Vegas.</a:t>
              </a:r>
              <a:endParaRPr lang="en-US" dirty="0"/>
            </a:p>
          </p:txBody>
        </p:sp>
      </p:grpSp>
      <p:sp>
        <p:nvSpPr>
          <p:cNvPr id="26" name="Rectangle 25"/>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28" name="Rectangle 27"/>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Rectangle 28"/>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0" name="Rectangle 29"/>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1" name="Rectangle 30"/>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Rectangle 31"/>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Rectangle 32"/>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Rectangle 33"/>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5" name="Rectangle 34"/>
          <p:cNvSpPr/>
          <p:nvPr/>
        </p:nvSpPr>
        <p:spPr>
          <a:xfrm>
            <a:off x="0" y="304800"/>
            <a:ext cx="4648200" cy="707886"/>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TMF, TOPAZ, &amp; RO</a:t>
            </a:r>
            <a:r>
              <a:rPr lang="en-US" sz="2000" b="1" i="1" baseline="-25000" dirty="0" smtClean="0">
                <a:solidFill>
                  <a:schemeClr val="bg1"/>
                </a:solidFill>
                <a:latin typeface="+mj-lt"/>
                <a:cs typeface="Arial" panose="020B0604020202020204" pitchFamily="34" charset="0"/>
              </a:rPr>
              <a:t>3</a:t>
            </a:r>
            <a:r>
              <a:rPr lang="en-US" sz="2000" b="1" i="1" dirty="0" smtClean="0">
                <a:solidFill>
                  <a:schemeClr val="bg1"/>
                </a:solidFill>
                <a:latin typeface="+mj-lt"/>
                <a:cs typeface="Arial" panose="020B0604020202020204" pitchFamily="34" charset="0"/>
              </a:rPr>
              <a:t>QET measure two continental-scale stratospheric folds</a:t>
            </a:r>
            <a:endParaRPr lang="en-US" sz="2000" b="1" i="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32866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9713" y="1729365"/>
            <a:ext cx="8552309" cy="2055235"/>
          </a:xfrm>
          <a:prstGeom prst="rect">
            <a:avLst/>
          </a:prstGeom>
        </p:spPr>
        <p:txBody>
          <a:bodyP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70C0"/>
                </a:solidFill>
                <a:latin typeface="Arial"/>
                <a:cs typeface="Arial"/>
              </a:rPr>
              <a:t>The NASA 2017 Ozone Water-Land Environmental Transition Study (OWLETS</a:t>
            </a:r>
            <a:r>
              <a:rPr lang="en-US" dirty="0" smtClean="0">
                <a:solidFill>
                  <a:srgbClr val="0070C0"/>
                </a:solidFill>
                <a:latin typeface="Arial"/>
                <a:cs typeface="Arial"/>
              </a:rPr>
              <a:t>): Highlights from NASA GSFC</a:t>
            </a:r>
            <a:endParaRPr lang="en-US" b="1" dirty="0">
              <a:solidFill>
                <a:srgbClr val="0070C0"/>
              </a:solidFill>
            </a:endParaRPr>
          </a:p>
        </p:txBody>
      </p:sp>
      <p:sp>
        <p:nvSpPr>
          <p:cNvPr id="3" name="Subtitle 2"/>
          <p:cNvSpPr txBox="1">
            <a:spLocks/>
          </p:cNvSpPr>
          <p:nvPr/>
        </p:nvSpPr>
        <p:spPr>
          <a:xfrm>
            <a:off x="1554480" y="3784600"/>
            <a:ext cx="6400800" cy="645160"/>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smtClean="0">
                <a:solidFill>
                  <a:srgbClr val="0070C0"/>
                </a:solidFill>
                <a:latin typeface="Arial"/>
                <a:cs typeface="Arial"/>
              </a:rPr>
              <a:t>John T. Sullivan (</a:t>
            </a:r>
            <a:r>
              <a:rPr lang="mr-IN" b="1" dirty="0" smtClean="0">
                <a:solidFill>
                  <a:srgbClr val="0070C0"/>
                </a:solidFill>
                <a:latin typeface="Arial"/>
                <a:cs typeface="Arial"/>
              </a:rPr>
              <a:t>…</a:t>
            </a:r>
            <a:r>
              <a:rPr lang="en-US" b="1" dirty="0" smtClean="0">
                <a:solidFill>
                  <a:srgbClr val="0070C0"/>
                </a:solidFill>
                <a:latin typeface="Arial"/>
                <a:cs typeface="Arial"/>
              </a:rPr>
              <a:t>and many others)</a:t>
            </a:r>
          </a:p>
        </p:txBody>
      </p:sp>
      <p:pic>
        <p:nvPicPr>
          <p:cNvPr id="4" name="Picture 3"/>
          <p:cNvPicPr>
            <a:picLocks noChangeAspect="1"/>
          </p:cNvPicPr>
          <p:nvPr/>
        </p:nvPicPr>
        <p:blipFill rotWithShape="1">
          <a:blip r:embed="rId2"/>
          <a:srcRect b="9620"/>
          <a:stretch/>
        </p:blipFill>
        <p:spPr>
          <a:xfrm>
            <a:off x="0" y="0"/>
            <a:ext cx="1210014" cy="1084205"/>
          </a:xfrm>
          <a:prstGeom prst="rect">
            <a:avLst/>
          </a:prstGeom>
        </p:spPr>
      </p:pic>
      <p:pic>
        <p:nvPicPr>
          <p:cNvPr id="5" name="Picture 4"/>
          <p:cNvPicPr>
            <a:picLocks noChangeAspect="1"/>
          </p:cNvPicPr>
          <p:nvPr/>
        </p:nvPicPr>
        <p:blipFill>
          <a:blip r:embed="rId3"/>
          <a:stretch>
            <a:fillRect/>
          </a:stretch>
        </p:blipFill>
        <p:spPr>
          <a:xfrm>
            <a:off x="0" y="6184593"/>
            <a:ext cx="2114161" cy="685928"/>
          </a:xfrm>
          <a:prstGeom prst="rect">
            <a:avLst/>
          </a:prstGeom>
        </p:spPr>
      </p:pic>
      <p:sp>
        <p:nvSpPr>
          <p:cNvPr id="10" name="Subtitle 2"/>
          <p:cNvSpPr txBox="1">
            <a:spLocks/>
          </p:cNvSpPr>
          <p:nvPr/>
        </p:nvSpPr>
        <p:spPr>
          <a:xfrm>
            <a:off x="1554480" y="4729583"/>
            <a:ext cx="6400800" cy="645160"/>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smtClean="0">
                <a:solidFill>
                  <a:srgbClr val="FF0000"/>
                </a:solidFill>
                <a:latin typeface="Arial"/>
                <a:cs typeface="Arial"/>
              </a:rPr>
              <a:t>Results within are preliminary, please contact relevant Data PI for more info on data</a:t>
            </a:r>
            <a:endParaRPr lang="en-US" dirty="0" smtClean="0">
              <a:solidFill>
                <a:srgbClr val="FF0000"/>
              </a:solidFill>
              <a:latin typeface="Arial"/>
              <a:cs typeface="Arial"/>
            </a:endParaRPr>
          </a:p>
        </p:txBody>
      </p:sp>
      <p:pic>
        <p:nvPicPr>
          <p:cNvPr id="14" name="Picture 13" descr="xlarge.jpg"/>
          <p:cNvPicPr>
            <a:picLocks noChangeAspect="1"/>
          </p:cNvPicPr>
          <p:nvPr/>
        </p:nvPicPr>
        <p:blipFill rotWithShape="1">
          <a:blip r:embed="rId4">
            <a:extLst>
              <a:ext uri="{28A0092B-C50C-407E-A947-70E740481C1C}">
                <a14:useLocalDpi xmlns:a14="http://schemas.microsoft.com/office/drawing/2010/main" val="0"/>
              </a:ext>
            </a:extLst>
          </a:blip>
          <a:srcRect l="21208"/>
          <a:stretch/>
        </p:blipFill>
        <p:spPr>
          <a:xfrm>
            <a:off x="7764837" y="5557733"/>
            <a:ext cx="1379163" cy="1312788"/>
          </a:xfrm>
          <a:prstGeom prst="rect">
            <a:avLst/>
          </a:prstGeom>
        </p:spPr>
      </p:pic>
    </p:spTree>
    <p:extLst>
      <p:ext uri="{BB962C8B-B14F-4D97-AF65-F5344CB8AC3E}">
        <p14:creationId xmlns:p14="http://schemas.microsoft.com/office/powerpoint/2010/main" val="3436216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chemeClr val="bg1"/>
                </a:solidFill>
                <a:latin typeface="Arial Rounded MT Bold" pitchFamily="34" charset="0"/>
              </a:rPr>
              <a:t>PLRA Section 4.1.1.b</a:t>
            </a:r>
            <a:br>
              <a:rPr lang="en-US" sz="2400" dirty="0" smtClean="0">
                <a:solidFill>
                  <a:schemeClr val="bg1"/>
                </a:solidFill>
                <a:latin typeface="Arial Rounded MT Bold" pitchFamily="34" charset="0"/>
              </a:rPr>
            </a:br>
            <a:r>
              <a:rPr lang="en-US" sz="2400" dirty="0" smtClean="0">
                <a:solidFill>
                  <a:schemeClr val="bg1"/>
                </a:solidFill>
                <a:latin typeface="Arial Rounded MT Bold" pitchFamily="34" charset="0"/>
              </a:rPr>
              <a:t>Baseline Cal/Val</a:t>
            </a:r>
            <a:endParaRPr lang="en-US" sz="2400" dirty="0">
              <a:solidFill>
                <a:schemeClr val="bg1"/>
              </a:solidFill>
              <a:latin typeface="Arial Rounded MT Bold" pitchFamily="34" charset="0"/>
            </a:endParaRPr>
          </a:p>
        </p:txBody>
      </p:sp>
      <p:sp>
        <p:nvSpPr>
          <p:cNvPr id="3" name="Content Placeholder 2"/>
          <p:cNvSpPr>
            <a:spLocks noGrp="1"/>
          </p:cNvSpPr>
          <p:nvPr>
            <p:ph idx="4294967295"/>
          </p:nvPr>
        </p:nvSpPr>
        <p:spPr>
          <a:xfrm>
            <a:off x="320348" y="1047810"/>
            <a:ext cx="8229600" cy="5638800"/>
          </a:xfrm>
          <a:prstGeom prst="rect">
            <a:avLst/>
          </a:prstGeom>
        </p:spPr>
        <p:txBody>
          <a:bodyPr>
            <a:normAutofit fontScale="70000" lnSpcReduction="20000"/>
          </a:bodyPr>
          <a:lstStyle/>
          <a:p>
            <a:pPr>
              <a:lnSpc>
                <a:spcPct val="120000"/>
              </a:lnSpc>
              <a:spcBef>
                <a:spcPts val="1200"/>
              </a:spcBef>
            </a:pPr>
            <a:r>
              <a:rPr lang="en-US" dirty="0"/>
              <a:t>Purpose: identify and correct </a:t>
            </a:r>
            <a:r>
              <a:rPr lang="en-US" b="1" dirty="0"/>
              <a:t>regional-scale and diurnal systematic </a:t>
            </a:r>
            <a:r>
              <a:rPr lang="en-US" dirty="0"/>
              <a:t>biases in the space-based products and demonstrate required precisions in polluted clear-sky scenes to the levels listed in </a:t>
            </a:r>
            <a:r>
              <a:rPr lang="en-US" dirty="0" smtClean="0"/>
              <a:t>the PLRA Table</a:t>
            </a:r>
            <a:endParaRPr lang="en-US" dirty="0"/>
          </a:p>
          <a:p>
            <a:pPr>
              <a:lnSpc>
                <a:spcPct val="120000"/>
              </a:lnSpc>
              <a:spcBef>
                <a:spcPts val="1200"/>
              </a:spcBef>
            </a:pPr>
            <a:r>
              <a:rPr lang="en-US" dirty="0"/>
              <a:t>Approach: </a:t>
            </a:r>
            <a:r>
              <a:rPr lang="en-US" b="1" dirty="0"/>
              <a:t>Compare</a:t>
            </a:r>
            <a:r>
              <a:rPr lang="en-US" dirty="0"/>
              <a:t> space-based and ground-based retrievals of products using correlative data collected from:</a:t>
            </a:r>
          </a:p>
          <a:p>
            <a:pPr lvl="1"/>
            <a:r>
              <a:rPr lang="en-US" b="1" dirty="0" smtClean="0"/>
              <a:t>daytime</a:t>
            </a:r>
            <a:r>
              <a:rPr lang="en-US" dirty="0" smtClean="0"/>
              <a:t> </a:t>
            </a:r>
            <a:r>
              <a:rPr lang="en-US" dirty="0"/>
              <a:t>(solar zenith angles &lt;70° for all products) observations </a:t>
            </a:r>
            <a:endParaRPr lang="en-US" dirty="0" smtClean="0"/>
          </a:p>
          <a:p>
            <a:pPr lvl="1"/>
            <a:r>
              <a:rPr lang="en-US" dirty="0" smtClean="0"/>
              <a:t>at </a:t>
            </a:r>
            <a:r>
              <a:rPr lang="en-US" dirty="0"/>
              <a:t>least </a:t>
            </a:r>
            <a:r>
              <a:rPr lang="en-US" b="1" dirty="0"/>
              <a:t>one month each season </a:t>
            </a:r>
            <a:endParaRPr lang="en-US" b="1" dirty="0" smtClean="0"/>
          </a:p>
          <a:p>
            <a:pPr lvl="1"/>
            <a:r>
              <a:rPr lang="en-US" dirty="0" smtClean="0"/>
              <a:t>from </a:t>
            </a:r>
            <a:r>
              <a:rPr lang="en-US" dirty="0"/>
              <a:t>at least </a:t>
            </a:r>
            <a:r>
              <a:rPr lang="en-US" b="1" dirty="0"/>
              <a:t>three (3) ground validation sites </a:t>
            </a:r>
            <a:r>
              <a:rPr lang="en-US" dirty="0"/>
              <a:t>in the </a:t>
            </a:r>
            <a:r>
              <a:rPr lang="en-US" dirty="0" smtClean="0"/>
              <a:t>US</a:t>
            </a:r>
          </a:p>
          <a:p>
            <a:pPr>
              <a:lnSpc>
                <a:spcPct val="120000"/>
              </a:lnSpc>
              <a:spcBef>
                <a:spcPts val="1200"/>
              </a:spcBef>
            </a:pPr>
            <a:r>
              <a:rPr lang="en-US" dirty="0" smtClean="0"/>
              <a:t>At </a:t>
            </a:r>
            <a:r>
              <a:rPr lang="en-US" dirty="0"/>
              <a:t>the validation sites, </a:t>
            </a:r>
            <a:r>
              <a:rPr lang="en-US" b="1" dirty="0"/>
              <a:t>Pandora</a:t>
            </a:r>
            <a:r>
              <a:rPr lang="en-US" dirty="0"/>
              <a:t> solar spectral-radiometer measurements will be the primary source of correlative data for trace gas column densities. </a:t>
            </a:r>
            <a:endParaRPr lang="en-US" dirty="0" smtClean="0"/>
          </a:p>
          <a:p>
            <a:pPr>
              <a:lnSpc>
                <a:spcPct val="120000"/>
              </a:lnSpc>
              <a:spcBef>
                <a:spcPts val="1200"/>
              </a:spcBef>
            </a:pPr>
            <a:r>
              <a:rPr lang="en-US" b="1" dirty="0" smtClean="0"/>
              <a:t>Ozonesondes</a:t>
            </a:r>
            <a:r>
              <a:rPr lang="en-US" dirty="0" smtClean="0"/>
              <a:t> and </a:t>
            </a:r>
            <a:r>
              <a:rPr lang="en-US" b="1" dirty="0" smtClean="0"/>
              <a:t>TOLNet</a:t>
            </a:r>
            <a:r>
              <a:rPr lang="en-US" dirty="0" smtClean="0"/>
              <a:t> will </a:t>
            </a:r>
            <a:r>
              <a:rPr lang="en-US" dirty="0"/>
              <a:t>contribute to the validation of the O3 mixing ratio on a </a:t>
            </a:r>
            <a:r>
              <a:rPr lang="en-US" b="1" dirty="0" smtClean="0"/>
              <a:t>best-effort </a:t>
            </a:r>
            <a:r>
              <a:rPr lang="en-US" b="1" dirty="0"/>
              <a:t>basis</a:t>
            </a:r>
            <a:r>
              <a:rPr lang="en-US" dirty="0"/>
              <a:t>.</a:t>
            </a:r>
          </a:p>
        </p:txBody>
      </p:sp>
    </p:spTree>
    <p:extLst>
      <p:ext uri="{BB962C8B-B14F-4D97-AF65-F5344CB8AC3E}">
        <p14:creationId xmlns:p14="http://schemas.microsoft.com/office/powerpoint/2010/main" val="632347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mike\Desktop\Picture1.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 y="29317"/>
            <a:ext cx="9132888" cy="6848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671447" y="126367"/>
            <a:ext cx="7792329"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latin typeface="Arial"/>
                <a:cs typeface="Arial"/>
              </a:rPr>
              <a:t>NASA Sherpa July 20:</a:t>
            </a:r>
          </a:p>
          <a:p>
            <a:r>
              <a:rPr lang="en-US" sz="3200" b="1" dirty="0" smtClean="0">
                <a:solidFill>
                  <a:srgbClr val="0070C0"/>
                </a:solidFill>
                <a:latin typeface="Arial"/>
                <a:cs typeface="Arial"/>
              </a:rPr>
              <a:t>Look at the costal gradients!</a:t>
            </a:r>
            <a:endParaRPr lang="en-US" sz="3200" b="1" dirty="0">
              <a:solidFill>
                <a:srgbClr val="0070C0"/>
              </a:solidFill>
              <a:latin typeface="Arial"/>
              <a:cs typeface="Arial"/>
            </a:endParaRPr>
          </a:p>
        </p:txBody>
      </p:sp>
      <p:sp>
        <p:nvSpPr>
          <p:cNvPr id="11" name="5-Point Star 10"/>
          <p:cNvSpPr/>
          <p:nvPr/>
        </p:nvSpPr>
        <p:spPr>
          <a:xfrm>
            <a:off x="5193631" y="5199869"/>
            <a:ext cx="262769" cy="218959"/>
          </a:xfrm>
          <a:prstGeom prst="star5">
            <a:avLst/>
          </a:prstGeom>
          <a:solidFill>
            <a:srgbClr val="FFFFFF">
              <a:alpha val="94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324133" y="5360436"/>
            <a:ext cx="825272" cy="369332"/>
          </a:xfrm>
          <a:prstGeom prst="rect">
            <a:avLst/>
          </a:prstGeom>
          <a:solidFill>
            <a:srgbClr val="FFFFFF"/>
          </a:solidFill>
          <a:ln>
            <a:solidFill>
              <a:srgbClr val="FF0000"/>
            </a:solidFill>
          </a:ln>
        </p:spPr>
        <p:txBody>
          <a:bodyPr wrap="square" rtlCol="0">
            <a:spAutoFit/>
          </a:bodyPr>
          <a:lstStyle/>
          <a:p>
            <a:pPr algn="ctr"/>
            <a:r>
              <a:rPr lang="en-US" dirty="0" smtClean="0">
                <a:latin typeface="Arial"/>
                <a:cs typeface="Arial"/>
              </a:rPr>
              <a:t>CBBT</a:t>
            </a:r>
            <a:endParaRPr lang="en-US" dirty="0">
              <a:latin typeface="Arial"/>
              <a:cs typeface="Arial"/>
            </a:endParaRPr>
          </a:p>
        </p:txBody>
      </p:sp>
      <p:sp>
        <p:nvSpPr>
          <p:cNvPr id="14" name="5-Point Star 13"/>
          <p:cNvSpPr/>
          <p:nvPr/>
        </p:nvSpPr>
        <p:spPr>
          <a:xfrm>
            <a:off x="4461357" y="5090389"/>
            <a:ext cx="262769" cy="218959"/>
          </a:xfrm>
          <a:prstGeom prst="star5">
            <a:avLst/>
          </a:prstGeom>
          <a:solidFill>
            <a:srgbClr val="FFFFFF">
              <a:alpha val="94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724080" y="4991104"/>
            <a:ext cx="825272" cy="369332"/>
          </a:xfrm>
          <a:prstGeom prst="rect">
            <a:avLst/>
          </a:prstGeom>
          <a:solidFill>
            <a:srgbClr val="FFFFFF"/>
          </a:solidFill>
          <a:ln>
            <a:solidFill>
              <a:srgbClr val="FF0000"/>
            </a:solidFill>
          </a:ln>
        </p:spPr>
        <p:txBody>
          <a:bodyPr wrap="square" rtlCol="0">
            <a:spAutoFit/>
          </a:bodyPr>
          <a:lstStyle/>
          <a:p>
            <a:pPr algn="ctr"/>
            <a:r>
              <a:rPr lang="en-US" dirty="0" err="1" smtClean="0">
                <a:latin typeface="Arial"/>
                <a:cs typeface="Arial"/>
              </a:rPr>
              <a:t>LaRC</a:t>
            </a:r>
            <a:endParaRPr lang="en-US" dirty="0">
              <a:latin typeface="Arial"/>
              <a:cs typeface="Arial"/>
            </a:endParaRPr>
          </a:p>
        </p:txBody>
      </p:sp>
      <p:pic>
        <p:nvPicPr>
          <p:cNvPr id="6" name="Picture 5" descr="owlets_sherpa_ozone (dragged).pdf"/>
          <p:cNvPicPr>
            <a:picLocks noChangeAspect="1"/>
          </p:cNvPicPr>
          <p:nvPr/>
        </p:nvPicPr>
        <p:blipFill rotWithShape="1">
          <a:blip r:embed="rId4">
            <a:extLst>
              <a:ext uri="{28A0092B-C50C-407E-A947-70E740481C1C}">
                <a14:useLocalDpi xmlns:a14="http://schemas.microsoft.com/office/drawing/2010/main" val="0"/>
              </a:ext>
            </a:extLst>
          </a:blip>
          <a:srcRect t="25685" b="14363"/>
          <a:stretch/>
        </p:blipFill>
        <p:spPr>
          <a:xfrm>
            <a:off x="111822" y="1305331"/>
            <a:ext cx="8875059" cy="4111524"/>
          </a:xfrm>
          <a:prstGeom prst="rect">
            <a:avLst/>
          </a:prstGeom>
        </p:spPr>
      </p:pic>
      <p:sp>
        <p:nvSpPr>
          <p:cNvPr id="17" name="TextBox 16"/>
          <p:cNvSpPr txBox="1"/>
          <p:nvPr/>
        </p:nvSpPr>
        <p:spPr>
          <a:xfrm>
            <a:off x="111395" y="6070518"/>
            <a:ext cx="8720036" cy="369332"/>
          </a:xfrm>
          <a:prstGeom prst="rect">
            <a:avLst/>
          </a:prstGeom>
          <a:solidFill>
            <a:srgbClr val="FFFFFF"/>
          </a:solidFill>
          <a:ln>
            <a:solidFill>
              <a:schemeClr val="tx1"/>
            </a:solidFill>
          </a:ln>
        </p:spPr>
        <p:txBody>
          <a:bodyPr wrap="square" rtlCol="0">
            <a:spAutoFit/>
          </a:bodyPr>
          <a:lstStyle/>
          <a:p>
            <a:pPr algn="ctr"/>
            <a:r>
              <a:rPr lang="en-US" dirty="0" smtClean="0">
                <a:solidFill>
                  <a:srgbClr val="0070C0"/>
                </a:solidFill>
                <a:latin typeface="Arial"/>
                <a:cs typeface="Arial"/>
              </a:rPr>
              <a:t>Also: </a:t>
            </a:r>
            <a:r>
              <a:rPr lang="en-US" dirty="0" err="1" smtClean="0">
                <a:solidFill>
                  <a:srgbClr val="0070C0"/>
                </a:solidFill>
                <a:latin typeface="Arial"/>
                <a:cs typeface="Arial"/>
              </a:rPr>
              <a:t>NOx</a:t>
            </a:r>
            <a:r>
              <a:rPr lang="en-US" dirty="0" smtClean="0">
                <a:solidFill>
                  <a:srgbClr val="0070C0"/>
                </a:solidFill>
                <a:latin typeface="Arial"/>
                <a:cs typeface="Arial"/>
              </a:rPr>
              <a:t> (S. </a:t>
            </a:r>
            <a:r>
              <a:rPr lang="en-US" dirty="0" err="1" smtClean="0">
                <a:solidFill>
                  <a:srgbClr val="0070C0"/>
                </a:solidFill>
                <a:latin typeface="Arial"/>
                <a:cs typeface="Arial"/>
              </a:rPr>
              <a:t>Pusede</a:t>
            </a:r>
            <a:r>
              <a:rPr lang="en-US" dirty="0" smtClean="0">
                <a:solidFill>
                  <a:srgbClr val="0070C0"/>
                </a:solidFill>
                <a:latin typeface="Arial"/>
                <a:cs typeface="Arial"/>
              </a:rPr>
              <a:t>), GHG (Wolfe/</a:t>
            </a:r>
            <a:r>
              <a:rPr lang="en-US" dirty="0" err="1" smtClean="0">
                <a:solidFill>
                  <a:srgbClr val="0070C0"/>
                </a:solidFill>
                <a:latin typeface="Arial"/>
                <a:cs typeface="Arial"/>
              </a:rPr>
              <a:t>Hanisco</a:t>
            </a:r>
            <a:r>
              <a:rPr lang="en-US" dirty="0" smtClean="0">
                <a:solidFill>
                  <a:srgbClr val="0070C0"/>
                </a:solidFill>
                <a:latin typeface="Arial"/>
                <a:cs typeface="Arial"/>
              </a:rPr>
              <a:t>/St. Clair), and VOCs (D. Blake)</a:t>
            </a:r>
            <a:endParaRPr lang="en-US" dirty="0">
              <a:solidFill>
                <a:srgbClr val="0070C0"/>
              </a:solidFill>
              <a:latin typeface="Arial"/>
              <a:cs typeface="Arial"/>
            </a:endParaRPr>
          </a:p>
        </p:txBody>
      </p:sp>
      <p:pic>
        <p:nvPicPr>
          <p:cNvPr id="7" name="Picture 6" descr="owlets_sherpa_ozone (dragged).pdf"/>
          <p:cNvPicPr>
            <a:picLocks noChangeAspect="1"/>
          </p:cNvPicPr>
          <p:nvPr/>
        </p:nvPicPr>
        <p:blipFill rotWithShape="1">
          <a:blip r:embed="rId5">
            <a:extLst>
              <a:ext uri="{28A0092B-C50C-407E-A947-70E740481C1C}">
                <a14:useLocalDpi xmlns:a14="http://schemas.microsoft.com/office/drawing/2010/main" val="0"/>
              </a:ext>
            </a:extLst>
          </a:blip>
          <a:srcRect l="47382" t="25538" r="6088" b="18228"/>
          <a:stretch/>
        </p:blipFill>
        <p:spPr>
          <a:xfrm>
            <a:off x="111822" y="1305330"/>
            <a:ext cx="4129566" cy="3856545"/>
          </a:xfrm>
          <a:prstGeom prst="rect">
            <a:avLst/>
          </a:prstGeom>
        </p:spPr>
      </p:pic>
      <p:sp>
        <p:nvSpPr>
          <p:cNvPr id="18" name="TextBox 17"/>
          <p:cNvSpPr txBox="1"/>
          <p:nvPr/>
        </p:nvSpPr>
        <p:spPr>
          <a:xfrm>
            <a:off x="1466119" y="5566919"/>
            <a:ext cx="4978100" cy="369332"/>
          </a:xfrm>
          <a:prstGeom prst="rect">
            <a:avLst/>
          </a:prstGeom>
          <a:solidFill>
            <a:srgbClr val="FFFFFF"/>
          </a:solidFill>
          <a:ln>
            <a:solidFill>
              <a:schemeClr val="tx1"/>
            </a:solidFill>
          </a:ln>
        </p:spPr>
        <p:txBody>
          <a:bodyPr wrap="square" rtlCol="0">
            <a:spAutoFit/>
          </a:bodyPr>
          <a:lstStyle/>
          <a:p>
            <a:pPr algn="ctr"/>
            <a:r>
              <a:rPr lang="en-US" dirty="0" smtClean="0">
                <a:solidFill>
                  <a:srgbClr val="0070C0"/>
                </a:solidFill>
                <a:latin typeface="Arial"/>
                <a:cs typeface="Arial"/>
              </a:rPr>
              <a:t>Data below 500m from ~11a to 2p </a:t>
            </a:r>
            <a:endParaRPr lang="en-US" dirty="0">
              <a:solidFill>
                <a:srgbClr val="0070C0"/>
              </a:solidFill>
              <a:latin typeface="Arial"/>
              <a:cs typeface="Arial"/>
            </a:endParaRPr>
          </a:p>
        </p:txBody>
      </p:sp>
      <p:sp>
        <p:nvSpPr>
          <p:cNvPr id="3" name="TextBox 2"/>
          <p:cNvSpPr txBox="1"/>
          <p:nvPr/>
        </p:nvSpPr>
        <p:spPr>
          <a:xfrm>
            <a:off x="1375896" y="4828779"/>
            <a:ext cx="5521640" cy="523220"/>
          </a:xfrm>
          <a:prstGeom prst="rect">
            <a:avLst/>
          </a:prstGeom>
          <a:solidFill>
            <a:schemeClr val="tx2">
              <a:lumMod val="40000"/>
              <a:lumOff val="60000"/>
            </a:schemeClr>
          </a:solidFill>
        </p:spPr>
        <p:txBody>
          <a:bodyPr wrap="none" rtlCol="0">
            <a:spAutoFit/>
          </a:bodyPr>
          <a:lstStyle/>
          <a:p>
            <a:r>
              <a:rPr lang="en-US" sz="2800" dirty="0" smtClean="0"/>
              <a:t>Look at the land-sea ozone gradients</a:t>
            </a:r>
            <a:endParaRPr lang="en-US" sz="2800" dirty="0"/>
          </a:p>
        </p:txBody>
      </p:sp>
    </p:spTree>
    <p:extLst>
      <p:ext uri="{BB962C8B-B14F-4D97-AF65-F5344CB8AC3E}">
        <p14:creationId xmlns:p14="http://schemas.microsoft.com/office/powerpoint/2010/main" val="3947659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mike\Desktop\Picture1.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2888" cy="68484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LNet-O3Lidar_LMOL_0721171150_0721172130_0_2_5_v2.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29" y="999377"/>
            <a:ext cx="3781372" cy="283602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29" y="3910283"/>
            <a:ext cx="3781372" cy="283602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6071" y="1510759"/>
            <a:ext cx="4510076" cy="3382557"/>
          </a:xfrm>
          <a:prstGeom prst="rect">
            <a:avLst/>
          </a:prstGeom>
        </p:spPr>
      </p:pic>
      <p:sp>
        <p:nvSpPr>
          <p:cNvPr id="7" name="TextBox 6"/>
          <p:cNvSpPr txBox="1"/>
          <p:nvPr/>
        </p:nvSpPr>
        <p:spPr>
          <a:xfrm>
            <a:off x="783318" y="1372259"/>
            <a:ext cx="1550739" cy="276999"/>
          </a:xfrm>
          <a:prstGeom prst="rect">
            <a:avLst/>
          </a:prstGeom>
          <a:solidFill>
            <a:srgbClr val="FFFFFF"/>
          </a:solidFill>
          <a:ln>
            <a:solidFill>
              <a:srgbClr val="000000"/>
            </a:solidFill>
          </a:ln>
        </p:spPr>
        <p:txBody>
          <a:bodyPr wrap="square" rtlCol="0">
            <a:spAutoFit/>
          </a:bodyPr>
          <a:lstStyle/>
          <a:p>
            <a:pPr algn="ctr"/>
            <a:r>
              <a:rPr lang="en-US" sz="1200" dirty="0" smtClean="0">
                <a:latin typeface="Arial"/>
                <a:cs typeface="Arial"/>
              </a:rPr>
              <a:t>Over Water, CBBT</a:t>
            </a:r>
            <a:endParaRPr lang="en-US" sz="1200" dirty="0">
              <a:latin typeface="Arial"/>
              <a:cs typeface="Arial"/>
            </a:endParaRPr>
          </a:p>
        </p:txBody>
      </p:sp>
      <p:sp>
        <p:nvSpPr>
          <p:cNvPr id="8" name="TextBox 7"/>
          <p:cNvSpPr txBox="1"/>
          <p:nvPr/>
        </p:nvSpPr>
        <p:spPr>
          <a:xfrm>
            <a:off x="783318" y="4323859"/>
            <a:ext cx="1285480" cy="276999"/>
          </a:xfrm>
          <a:prstGeom prst="rect">
            <a:avLst/>
          </a:prstGeom>
          <a:solidFill>
            <a:srgbClr val="FFFFFF"/>
          </a:solidFill>
          <a:ln>
            <a:solidFill>
              <a:srgbClr val="000000"/>
            </a:solidFill>
          </a:ln>
        </p:spPr>
        <p:txBody>
          <a:bodyPr wrap="square" rtlCol="0">
            <a:spAutoFit/>
          </a:bodyPr>
          <a:lstStyle/>
          <a:p>
            <a:pPr algn="ctr"/>
            <a:r>
              <a:rPr lang="en-US" sz="1200" dirty="0" smtClean="0">
                <a:latin typeface="Arial"/>
                <a:cs typeface="Arial"/>
              </a:rPr>
              <a:t>On Land, </a:t>
            </a:r>
            <a:r>
              <a:rPr lang="en-US" sz="1200" dirty="0" err="1" smtClean="0">
                <a:latin typeface="Arial"/>
                <a:cs typeface="Arial"/>
              </a:rPr>
              <a:t>LaRC</a:t>
            </a:r>
            <a:endParaRPr lang="en-US" sz="1200" dirty="0">
              <a:latin typeface="Arial"/>
              <a:cs typeface="Arial"/>
            </a:endParaRPr>
          </a:p>
        </p:txBody>
      </p:sp>
      <p:sp>
        <p:nvSpPr>
          <p:cNvPr id="9" name="TextBox 8"/>
          <p:cNvSpPr txBox="1"/>
          <p:nvPr/>
        </p:nvSpPr>
        <p:spPr>
          <a:xfrm>
            <a:off x="4849524" y="1141427"/>
            <a:ext cx="3207430" cy="369332"/>
          </a:xfrm>
          <a:prstGeom prst="rect">
            <a:avLst/>
          </a:prstGeom>
          <a:noFill/>
        </p:spPr>
        <p:txBody>
          <a:bodyPr wrap="square" rtlCol="0">
            <a:spAutoFit/>
          </a:bodyPr>
          <a:lstStyle/>
          <a:p>
            <a:pPr algn="ctr"/>
            <a:r>
              <a:rPr lang="en-US" b="1" dirty="0" smtClean="0">
                <a:solidFill>
                  <a:srgbClr val="0070C0"/>
                </a:solidFill>
                <a:latin typeface="Arial"/>
                <a:cs typeface="Arial"/>
              </a:rPr>
              <a:t>Differences Between Sites</a:t>
            </a:r>
            <a:endParaRPr lang="en-US" b="1" dirty="0">
              <a:solidFill>
                <a:srgbClr val="0070C0"/>
              </a:solidFill>
              <a:latin typeface="Arial"/>
              <a:cs typeface="Arial"/>
            </a:endParaRPr>
          </a:p>
        </p:txBody>
      </p:sp>
      <p:grpSp>
        <p:nvGrpSpPr>
          <p:cNvPr id="13" name="Group 12"/>
          <p:cNvGrpSpPr/>
          <p:nvPr/>
        </p:nvGrpSpPr>
        <p:grpSpPr>
          <a:xfrm>
            <a:off x="4849524" y="1787568"/>
            <a:ext cx="757015" cy="2171016"/>
            <a:chOff x="4825915" y="1670284"/>
            <a:chExt cx="757015" cy="2171016"/>
          </a:xfrm>
        </p:grpSpPr>
        <p:sp>
          <p:nvSpPr>
            <p:cNvPr id="11" name="Oval 10"/>
            <p:cNvSpPr/>
            <p:nvPr/>
          </p:nvSpPr>
          <p:spPr>
            <a:xfrm rot="451375">
              <a:off x="4825915" y="1670284"/>
              <a:ext cx="757015" cy="2171016"/>
            </a:xfrm>
            <a:prstGeom prst="ellipse">
              <a:avLst/>
            </a:prstGeom>
            <a:gradFill flip="none" rotWithShape="1">
              <a:gsLst>
                <a:gs pos="0">
                  <a:schemeClr val="dk1">
                    <a:tint val="50000"/>
                    <a:satMod val="300000"/>
                    <a:alpha val="13000"/>
                  </a:schemeClr>
                </a:gs>
                <a:gs pos="35000">
                  <a:schemeClr val="dk1">
                    <a:tint val="37000"/>
                    <a:satMod val="300000"/>
                    <a:alpha val="13000"/>
                  </a:schemeClr>
                </a:gs>
                <a:gs pos="100000">
                  <a:schemeClr val="dk1">
                    <a:tint val="15000"/>
                    <a:satMod val="350000"/>
                    <a:alpha val="13000"/>
                  </a:schemeClr>
                </a:gs>
              </a:gsLst>
              <a:lin ang="162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TextBox 11"/>
            <p:cNvSpPr txBox="1"/>
            <p:nvPr/>
          </p:nvSpPr>
          <p:spPr>
            <a:xfrm>
              <a:off x="4928902" y="2699685"/>
              <a:ext cx="515092" cy="369332"/>
            </a:xfrm>
            <a:prstGeom prst="rect">
              <a:avLst/>
            </a:prstGeom>
            <a:noFill/>
          </p:spPr>
          <p:txBody>
            <a:bodyPr wrap="square" rtlCol="0">
              <a:spAutoFit/>
            </a:bodyPr>
            <a:lstStyle/>
            <a:p>
              <a:pPr algn="ctr"/>
              <a:r>
                <a:rPr lang="en-US" b="1" dirty="0" smtClean="0">
                  <a:latin typeface="Arial"/>
                  <a:cs typeface="Arial"/>
                </a:rPr>
                <a:t>1.</a:t>
              </a:r>
              <a:endParaRPr lang="en-US" b="1" dirty="0">
                <a:latin typeface="Arial"/>
                <a:cs typeface="Arial"/>
              </a:endParaRPr>
            </a:p>
          </p:txBody>
        </p:sp>
      </p:grpSp>
      <p:grpSp>
        <p:nvGrpSpPr>
          <p:cNvPr id="14" name="Group 13"/>
          <p:cNvGrpSpPr/>
          <p:nvPr/>
        </p:nvGrpSpPr>
        <p:grpSpPr>
          <a:xfrm rot="19394450">
            <a:off x="4704685" y="3858786"/>
            <a:ext cx="1216294" cy="692547"/>
            <a:chOff x="4814125" y="1459589"/>
            <a:chExt cx="757015" cy="2171016"/>
          </a:xfrm>
        </p:grpSpPr>
        <p:sp>
          <p:nvSpPr>
            <p:cNvPr id="15" name="Oval 14"/>
            <p:cNvSpPr/>
            <p:nvPr/>
          </p:nvSpPr>
          <p:spPr>
            <a:xfrm rot="451375">
              <a:off x="4814125" y="1459589"/>
              <a:ext cx="757015" cy="2171016"/>
            </a:xfrm>
            <a:prstGeom prst="ellipse">
              <a:avLst/>
            </a:prstGeom>
            <a:gradFill flip="none" rotWithShape="1">
              <a:gsLst>
                <a:gs pos="0">
                  <a:schemeClr val="dk1">
                    <a:tint val="50000"/>
                    <a:satMod val="300000"/>
                    <a:alpha val="13000"/>
                  </a:schemeClr>
                </a:gs>
                <a:gs pos="35000">
                  <a:schemeClr val="dk1">
                    <a:tint val="37000"/>
                    <a:satMod val="300000"/>
                    <a:alpha val="13000"/>
                  </a:schemeClr>
                </a:gs>
                <a:gs pos="100000">
                  <a:schemeClr val="dk1">
                    <a:tint val="15000"/>
                    <a:satMod val="350000"/>
                    <a:alpha val="13000"/>
                  </a:schemeClr>
                </a:gs>
              </a:gsLst>
              <a:lin ang="162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TextBox 15"/>
            <p:cNvSpPr txBox="1"/>
            <p:nvPr/>
          </p:nvSpPr>
          <p:spPr>
            <a:xfrm rot="2205550">
              <a:off x="4887163" y="2024889"/>
              <a:ext cx="515092" cy="1224069"/>
            </a:xfrm>
            <a:prstGeom prst="rect">
              <a:avLst/>
            </a:prstGeom>
            <a:noFill/>
          </p:spPr>
          <p:txBody>
            <a:bodyPr wrap="square" rtlCol="0">
              <a:spAutoFit/>
            </a:bodyPr>
            <a:lstStyle/>
            <a:p>
              <a:pPr algn="ctr"/>
              <a:r>
                <a:rPr lang="en-US" b="1" dirty="0">
                  <a:latin typeface="Arial"/>
                  <a:cs typeface="Arial"/>
                </a:rPr>
                <a:t>2</a:t>
              </a:r>
              <a:r>
                <a:rPr lang="en-US" b="1" dirty="0" smtClean="0">
                  <a:latin typeface="Arial"/>
                  <a:cs typeface="Arial"/>
                </a:rPr>
                <a:t>.</a:t>
              </a:r>
              <a:endParaRPr lang="en-US" b="1" dirty="0">
                <a:latin typeface="Arial"/>
                <a:cs typeface="Arial"/>
              </a:endParaRPr>
            </a:p>
          </p:txBody>
        </p:sp>
      </p:grpSp>
      <p:grpSp>
        <p:nvGrpSpPr>
          <p:cNvPr id="17" name="Group 16"/>
          <p:cNvGrpSpPr/>
          <p:nvPr/>
        </p:nvGrpSpPr>
        <p:grpSpPr>
          <a:xfrm rot="1452035">
            <a:off x="6647816" y="3484777"/>
            <a:ext cx="1310636" cy="684106"/>
            <a:chOff x="4809535" y="1704194"/>
            <a:chExt cx="757015" cy="2171016"/>
          </a:xfrm>
        </p:grpSpPr>
        <p:sp>
          <p:nvSpPr>
            <p:cNvPr id="18" name="Oval 17"/>
            <p:cNvSpPr/>
            <p:nvPr/>
          </p:nvSpPr>
          <p:spPr>
            <a:xfrm rot="451375">
              <a:off x="4809535" y="1704194"/>
              <a:ext cx="757015" cy="2171016"/>
            </a:xfrm>
            <a:prstGeom prst="ellipse">
              <a:avLst/>
            </a:prstGeom>
            <a:gradFill flip="none" rotWithShape="1">
              <a:gsLst>
                <a:gs pos="0">
                  <a:schemeClr val="dk1">
                    <a:tint val="50000"/>
                    <a:satMod val="300000"/>
                    <a:alpha val="13000"/>
                  </a:schemeClr>
                </a:gs>
                <a:gs pos="35000">
                  <a:schemeClr val="dk1">
                    <a:tint val="37000"/>
                    <a:satMod val="300000"/>
                    <a:alpha val="13000"/>
                  </a:schemeClr>
                </a:gs>
                <a:gs pos="100000">
                  <a:schemeClr val="dk1">
                    <a:tint val="15000"/>
                    <a:satMod val="350000"/>
                    <a:alpha val="13000"/>
                  </a:schemeClr>
                </a:gs>
              </a:gsLst>
              <a:lin ang="162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TextBox 18"/>
            <p:cNvSpPr txBox="1"/>
            <p:nvPr/>
          </p:nvSpPr>
          <p:spPr>
            <a:xfrm rot="20147965">
              <a:off x="4928902" y="2257453"/>
              <a:ext cx="515092" cy="1224069"/>
            </a:xfrm>
            <a:prstGeom prst="rect">
              <a:avLst/>
            </a:prstGeom>
            <a:noFill/>
          </p:spPr>
          <p:txBody>
            <a:bodyPr wrap="square" rtlCol="0">
              <a:spAutoFit/>
            </a:bodyPr>
            <a:lstStyle/>
            <a:p>
              <a:pPr algn="ctr"/>
              <a:r>
                <a:rPr lang="en-US" b="1" dirty="0">
                  <a:latin typeface="Arial"/>
                  <a:cs typeface="Arial"/>
                </a:rPr>
                <a:t>4</a:t>
              </a:r>
              <a:r>
                <a:rPr lang="en-US" b="1" dirty="0" smtClean="0">
                  <a:latin typeface="Arial"/>
                  <a:cs typeface="Arial"/>
                </a:rPr>
                <a:t>.</a:t>
              </a:r>
              <a:endParaRPr lang="en-US" b="1" dirty="0">
                <a:latin typeface="Arial"/>
                <a:cs typeface="Arial"/>
              </a:endParaRPr>
            </a:p>
          </p:txBody>
        </p:sp>
      </p:grpSp>
      <p:grpSp>
        <p:nvGrpSpPr>
          <p:cNvPr id="22" name="Group 21"/>
          <p:cNvGrpSpPr/>
          <p:nvPr/>
        </p:nvGrpSpPr>
        <p:grpSpPr>
          <a:xfrm rot="19394450">
            <a:off x="5224134" y="3011244"/>
            <a:ext cx="2908115" cy="423338"/>
            <a:chOff x="4814125" y="1262028"/>
            <a:chExt cx="757015" cy="2368577"/>
          </a:xfrm>
        </p:grpSpPr>
        <p:sp>
          <p:nvSpPr>
            <p:cNvPr id="23" name="Oval 22"/>
            <p:cNvSpPr/>
            <p:nvPr/>
          </p:nvSpPr>
          <p:spPr>
            <a:xfrm rot="451375">
              <a:off x="4814125" y="1459589"/>
              <a:ext cx="757015" cy="2171016"/>
            </a:xfrm>
            <a:prstGeom prst="ellipse">
              <a:avLst/>
            </a:prstGeom>
            <a:gradFill flip="none" rotWithShape="1">
              <a:gsLst>
                <a:gs pos="0">
                  <a:schemeClr val="dk1">
                    <a:tint val="50000"/>
                    <a:satMod val="300000"/>
                    <a:alpha val="13000"/>
                  </a:schemeClr>
                </a:gs>
                <a:gs pos="35000">
                  <a:schemeClr val="dk1">
                    <a:tint val="37000"/>
                    <a:satMod val="300000"/>
                    <a:alpha val="13000"/>
                  </a:schemeClr>
                </a:gs>
                <a:gs pos="100000">
                  <a:schemeClr val="dk1">
                    <a:tint val="15000"/>
                    <a:satMod val="350000"/>
                    <a:alpha val="13000"/>
                  </a:schemeClr>
                </a:gs>
              </a:gsLst>
              <a:lin ang="16200000" scaled="1"/>
              <a:tileRect/>
            </a:gra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TextBox 23"/>
            <p:cNvSpPr txBox="1"/>
            <p:nvPr/>
          </p:nvSpPr>
          <p:spPr>
            <a:xfrm rot="2205550">
              <a:off x="4886399" y="1262028"/>
              <a:ext cx="515092" cy="1157790"/>
            </a:xfrm>
            <a:prstGeom prst="rect">
              <a:avLst/>
            </a:prstGeom>
            <a:noFill/>
          </p:spPr>
          <p:txBody>
            <a:bodyPr wrap="square" rtlCol="0">
              <a:spAutoFit/>
            </a:bodyPr>
            <a:lstStyle/>
            <a:p>
              <a:pPr algn="ctr"/>
              <a:r>
                <a:rPr lang="en-US" b="1" dirty="0" smtClean="0">
                  <a:latin typeface="Arial"/>
                  <a:cs typeface="Arial"/>
                </a:rPr>
                <a:t>3.</a:t>
              </a:r>
              <a:endParaRPr lang="en-US" b="1" dirty="0">
                <a:latin typeface="Arial"/>
                <a:cs typeface="Arial"/>
              </a:endParaRPr>
            </a:p>
          </p:txBody>
        </p:sp>
      </p:grpSp>
      <p:sp>
        <p:nvSpPr>
          <p:cNvPr id="25" name="Title 1"/>
          <p:cNvSpPr txBox="1">
            <a:spLocks/>
          </p:cNvSpPr>
          <p:nvPr/>
        </p:nvSpPr>
        <p:spPr>
          <a:xfrm>
            <a:off x="671447" y="126367"/>
            <a:ext cx="6781522"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70C0"/>
                </a:solidFill>
                <a:latin typeface="Arial"/>
                <a:cs typeface="Arial"/>
              </a:rPr>
              <a:t>Lidar Differences: 7</a:t>
            </a:r>
            <a:r>
              <a:rPr lang="en-US" b="1" dirty="0">
                <a:solidFill>
                  <a:srgbClr val="0070C0"/>
                </a:solidFill>
                <a:latin typeface="Arial"/>
                <a:cs typeface="Arial"/>
              </a:rPr>
              <a:t>/</a:t>
            </a:r>
            <a:r>
              <a:rPr lang="en-US" b="1" dirty="0" smtClean="0">
                <a:solidFill>
                  <a:srgbClr val="0070C0"/>
                </a:solidFill>
                <a:latin typeface="Arial"/>
                <a:cs typeface="Arial"/>
              </a:rPr>
              <a:t>21</a:t>
            </a:r>
            <a:endParaRPr lang="en-US" b="1" dirty="0">
              <a:solidFill>
                <a:srgbClr val="0070C0"/>
              </a:solidFill>
              <a:latin typeface="Arial"/>
              <a:cs typeface="Arial"/>
            </a:endParaRPr>
          </a:p>
        </p:txBody>
      </p:sp>
      <p:sp>
        <p:nvSpPr>
          <p:cNvPr id="29" name="TextBox 28"/>
          <p:cNvSpPr txBox="1"/>
          <p:nvPr/>
        </p:nvSpPr>
        <p:spPr>
          <a:xfrm>
            <a:off x="4245539" y="5047441"/>
            <a:ext cx="4168472" cy="923330"/>
          </a:xfrm>
          <a:prstGeom prst="rect">
            <a:avLst/>
          </a:prstGeom>
          <a:noFill/>
        </p:spPr>
        <p:txBody>
          <a:bodyPr wrap="square" rtlCol="0">
            <a:spAutoFit/>
          </a:bodyPr>
          <a:lstStyle/>
          <a:p>
            <a:pPr algn="ctr"/>
            <a:r>
              <a:rPr lang="en-US" b="1" dirty="0" smtClean="0">
                <a:solidFill>
                  <a:srgbClr val="0070C0"/>
                </a:solidFill>
                <a:latin typeface="Arial"/>
                <a:cs typeface="Arial"/>
              </a:rPr>
              <a:t>Meteorological and chemical simulations will improve analyses </a:t>
            </a:r>
            <a:r>
              <a:rPr lang="mr-IN" b="1" dirty="0" smtClean="0">
                <a:solidFill>
                  <a:srgbClr val="0070C0"/>
                </a:solidFill>
                <a:latin typeface="Arial"/>
                <a:cs typeface="Arial"/>
              </a:rPr>
              <a:t>–</a:t>
            </a:r>
            <a:r>
              <a:rPr lang="en-US" b="1" dirty="0" smtClean="0">
                <a:solidFill>
                  <a:srgbClr val="0070C0"/>
                </a:solidFill>
                <a:latin typeface="Arial"/>
                <a:cs typeface="Arial"/>
              </a:rPr>
              <a:t> local vs. regional transport?</a:t>
            </a:r>
            <a:endParaRPr lang="en-US" b="1" dirty="0">
              <a:solidFill>
                <a:srgbClr val="0070C0"/>
              </a:solidFill>
              <a:latin typeface="Arial"/>
              <a:cs typeface="Arial"/>
            </a:endParaRPr>
          </a:p>
        </p:txBody>
      </p:sp>
    </p:spTree>
    <p:extLst>
      <p:ext uri="{BB962C8B-B14F-4D97-AF65-F5344CB8AC3E}">
        <p14:creationId xmlns:p14="http://schemas.microsoft.com/office/powerpoint/2010/main" val="32864827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Users\mike\Desktop\Picture1.e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29688"/>
            <a:ext cx="9132888" cy="684847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89" y="990600"/>
            <a:ext cx="8686800" cy="651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06766" y="513546"/>
            <a:ext cx="6311921" cy="954107"/>
          </a:xfrm>
          <a:prstGeom prst="rect">
            <a:avLst/>
          </a:prstGeom>
          <a:noFill/>
        </p:spPr>
        <p:txBody>
          <a:bodyPr wrap="none" rtlCol="0">
            <a:spAutoFit/>
          </a:bodyPr>
          <a:lstStyle/>
          <a:p>
            <a:r>
              <a:rPr lang="en-US" sz="2800" dirty="0" smtClean="0"/>
              <a:t>Preliminary LaRC Mobile Ozone Lidar Data</a:t>
            </a:r>
          </a:p>
          <a:p>
            <a:r>
              <a:rPr lang="en-US" sz="2800" dirty="0" smtClean="0"/>
              <a:t>Note the spatio-temporal structure</a:t>
            </a:r>
            <a:endParaRPr lang="en-US" sz="2800" dirty="0"/>
          </a:p>
        </p:txBody>
      </p:sp>
    </p:spTree>
    <p:extLst>
      <p:ext uri="{BB962C8B-B14F-4D97-AF65-F5344CB8AC3E}">
        <p14:creationId xmlns:p14="http://schemas.microsoft.com/office/powerpoint/2010/main" val="3717255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 y="1353465"/>
            <a:ext cx="9151961" cy="442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16127" y="5740447"/>
            <a:ext cx="1560748" cy="369332"/>
          </a:xfrm>
          <a:prstGeom prst="rect">
            <a:avLst/>
          </a:prstGeom>
          <a:noFill/>
        </p:spPr>
        <p:txBody>
          <a:bodyPr wrap="none" rtlCol="0">
            <a:spAutoFit/>
          </a:bodyPr>
          <a:lstStyle/>
          <a:p>
            <a:r>
              <a:rPr lang="en-US" dirty="0" smtClean="0"/>
              <a:t>Airport rd. EPA</a:t>
            </a:r>
            <a:endParaRPr lang="en-US" dirty="0"/>
          </a:p>
        </p:txBody>
      </p:sp>
      <p:cxnSp>
        <p:nvCxnSpPr>
          <p:cNvPr id="4" name="Straight Arrow Connector 3"/>
          <p:cNvCxnSpPr/>
          <p:nvPr/>
        </p:nvCxnSpPr>
        <p:spPr>
          <a:xfrm flipV="1">
            <a:off x="6696501" y="4800600"/>
            <a:ext cx="0" cy="9763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791200" y="1905000"/>
            <a:ext cx="2772106" cy="307777"/>
          </a:xfrm>
          <a:prstGeom prst="rect">
            <a:avLst/>
          </a:prstGeom>
          <a:noFill/>
        </p:spPr>
        <p:txBody>
          <a:bodyPr wrap="none" rtlCol="0">
            <a:spAutoFit/>
          </a:bodyPr>
          <a:lstStyle/>
          <a:p>
            <a:r>
              <a:rPr lang="en-US" sz="1400" dirty="0" smtClean="0"/>
              <a:t>UAH 10-m T from Prof. Kevin </a:t>
            </a:r>
            <a:r>
              <a:rPr lang="en-US" sz="1400" dirty="0" err="1" smtClean="0"/>
              <a:t>Knupp</a:t>
            </a:r>
            <a:endParaRPr lang="en-US" sz="1400" dirty="0"/>
          </a:p>
        </p:txBody>
      </p:sp>
      <p:cxnSp>
        <p:nvCxnSpPr>
          <p:cNvPr id="6" name="Straight Arrow Connector 5"/>
          <p:cNvCxnSpPr/>
          <p:nvPr/>
        </p:nvCxnSpPr>
        <p:spPr>
          <a:xfrm>
            <a:off x="7374979" y="2108974"/>
            <a:ext cx="245021" cy="28025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0" y="0"/>
            <a:ext cx="8763000" cy="1384995"/>
          </a:xfrm>
          <a:prstGeom prst="rect">
            <a:avLst/>
          </a:prstGeom>
          <a:noFill/>
        </p:spPr>
        <p:txBody>
          <a:bodyPr wrap="square" rtlCol="0">
            <a:spAutoFit/>
          </a:bodyPr>
          <a:lstStyle/>
          <a:p>
            <a:pPr algn="ctr"/>
            <a:r>
              <a:rPr lang="en-US" sz="2800" b="1" dirty="0" smtClean="0">
                <a:solidFill>
                  <a:srgbClr val="FF0000"/>
                </a:solidFill>
                <a:cs typeface="Arial" panose="020B0604020202020204" pitchFamily="34" charset="0"/>
              </a:rPr>
              <a:t>Horizontal</a:t>
            </a:r>
            <a:r>
              <a:rPr lang="en-US" sz="2800" b="1" dirty="0" smtClean="0">
                <a:cs typeface="Arial" panose="020B0604020202020204" pitchFamily="34" charset="0"/>
              </a:rPr>
              <a:t> O</a:t>
            </a:r>
            <a:r>
              <a:rPr lang="en-US" sz="2800" b="1" baseline="-25000" dirty="0" smtClean="0">
                <a:cs typeface="Arial" panose="020B0604020202020204" pitchFamily="34" charset="0"/>
              </a:rPr>
              <a:t>3</a:t>
            </a:r>
            <a:r>
              <a:rPr lang="en-US" sz="2800" b="1" dirty="0" smtClean="0">
                <a:cs typeface="Arial" panose="020B0604020202020204" pitchFamily="34" charset="0"/>
              </a:rPr>
              <a:t> Gradients Measured on Sep. 7-10, 2017 by </a:t>
            </a:r>
          </a:p>
          <a:p>
            <a:pPr algn="ctr"/>
            <a:r>
              <a:rPr lang="en-US" sz="2800" b="1" dirty="0" smtClean="0">
                <a:cs typeface="Arial" panose="020B0604020202020204" pitchFamily="34" charset="0"/>
              </a:rPr>
              <a:t>RO3QET Lidar in Huntsville</a:t>
            </a:r>
          </a:p>
          <a:p>
            <a:pPr algn="ctr"/>
            <a:r>
              <a:rPr lang="en-US" sz="2800" b="1" dirty="0" smtClean="0">
                <a:cs typeface="Arial" panose="020B0604020202020204" pitchFamily="34" charset="0"/>
              </a:rPr>
              <a:t>Within 1 or 2 TEMPO Pixels</a:t>
            </a:r>
            <a:endParaRPr lang="en-US" sz="2800" b="1" dirty="0">
              <a:cs typeface="Arial" panose="020B0604020202020204" pitchFamily="34" charset="0"/>
            </a:endParaRPr>
          </a:p>
        </p:txBody>
      </p:sp>
    </p:spTree>
    <p:extLst>
      <p:ext uri="{BB962C8B-B14F-4D97-AF65-F5344CB8AC3E}">
        <p14:creationId xmlns:p14="http://schemas.microsoft.com/office/powerpoint/2010/main" val="26499897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1143000"/>
            <a:ext cx="6248400" cy="5103926"/>
            <a:chOff x="144" y="192"/>
            <a:chExt cx="3936" cy="3878"/>
          </a:xfrm>
        </p:grpSpPr>
        <p:pic>
          <p:nvPicPr>
            <p:cNvPr id="15" name="Picture 4"/>
            <p:cNvPicPr preferRelativeResize="0">
              <a:picLocks noChangeArrowheads="1"/>
            </p:cNvPicPr>
            <p:nvPr/>
          </p:nvPicPr>
          <p:blipFill>
            <a:blip r:embed="rId3" cstate="print"/>
            <a:srcRect/>
            <a:stretch>
              <a:fillRect/>
            </a:stretch>
          </p:blipFill>
          <p:spPr bwMode="auto">
            <a:xfrm>
              <a:off x="144" y="192"/>
              <a:ext cx="3898" cy="1382"/>
            </a:xfrm>
            <a:prstGeom prst="rect">
              <a:avLst/>
            </a:prstGeom>
            <a:noFill/>
            <a:ln w="9525">
              <a:noFill/>
              <a:miter lim="800000"/>
              <a:headEnd/>
              <a:tailEnd/>
            </a:ln>
          </p:spPr>
        </p:pic>
        <p:pic>
          <p:nvPicPr>
            <p:cNvPr id="16" name="Picture 5"/>
            <p:cNvPicPr preferRelativeResize="0">
              <a:picLocks noChangeArrowheads="1"/>
            </p:cNvPicPr>
            <p:nvPr/>
          </p:nvPicPr>
          <p:blipFill>
            <a:blip r:embed="rId4" cstate="print"/>
            <a:srcRect/>
            <a:stretch>
              <a:fillRect/>
            </a:stretch>
          </p:blipFill>
          <p:spPr bwMode="auto">
            <a:xfrm>
              <a:off x="144" y="1440"/>
              <a:ext cx="3898" cy="1382"/>
            </a:xfrm>
            <a:prstGeom prst="rect">
              <a:avLst/>
            </a:prstGeom>
            <a:noFill/>
            <a:ln w="9525">
              <a:noFill/>
              <a:miter lim="800000"/>
              <a:headEnd/>
              <a:tailEnd/>
            </a:ln>
          </p:spPr>
        </p:pic>
        <p:pic>
          <p:nvPicPr>
            <p:cNvPr id="17" name="Picture 7"/>
            <p:cNvPicPr preferRelativeResize="0">
              <a:picLocks noChangeArrowheads="1"/>
            </p:cNvPicPr>
            <p:nvPr/>
          </p:nvPicPr>
          <p:blipFill>
            <a:blip r:embed="rId5" cstate="print"/>
            <a:srcRect r="2381"/>
            <a:stretch>
              <a:fillRect/>
            </a:stretch>
          </p:blipFill>
          <p:spPr bwMode="auto">
            <a:xfrm>
              <a:off x="144" y="2688"/>
              <a:ext cx="3936" cy="1382"/>
            </a:xfrm>
            <a:prstGeom prst="rect">
              <a:avLst/>
            </a:prstGeom>
            <a:noFill/>
            <a:ln w="9525">
              <a:noFill/>
              <a:miter lim="800000"/>
              <a:headEnd/>
              <a:tailEnd/>
            </a:ln>
            <a:effectLst/>
          </p:spPr>
        </p:pic>
        <p:sp>
          <p:nvSpPr>
            <p:cNvPr id="18" name="Rectangle 8"/>
            <p:cNvSpPr>
              <a:spLocks noChangeArrowheads="1"/>
            </p:cNvSpPr>
            <p:nvPr/>
          </p:nvSpPr>
          <p:spPr bwMode="auto">
            <a:xfrm>
              <a:off x="1008" y="2688"/>
              <a:ext cx="2016" cy="48"/>
            </a:xfrm>
            <a:prstGeom prst="rect">
              <a:avLst/>
            </a:prstGeom>
            <a:solidFill>
              <a:schemeClr val="bg1"/>
            </a:solidFill>
            <a:ln w="9525">
              <a:solidFill>
                <a:schemeClr val="bg1"/>
              </a:solidFill>
              <a:miter lim="800000"/>
              <a:headEnd/>
              <a:tailEnd/>
            </a:ln>
            <a:effectLst/>
          </p:spPr>
          <p:txBody>
            <a:bodyPr wrap="none" anchor="ctr"/>
            <a:lstStyle/>
            <a:p>
              <a:endParaRPr lang="en-US">
                <a:latin typeface="Cambria" pitchFamily="18" charset="0"/>
              </a:endParaRPr>
            </a:p>
          </p:txBody>
        </p:sp>
      </p:grpSp>
      <p:sp>
        <p:nvSpPr>
          <p:cNvPr id="19" name="Text Box 10"/>
          <p:cNvSpPr txBox="1">
            <a:spLocks noChangeArrowheads="1"/>
          </p:cNvSpPr>
          <p:nvPr/>
        </p:nvSpPr>
        <p:spPr bwMode="auto">
          <a:xfrm>
            <a:off x="6248400" y="1371600"/>
            <a:ext cx="2895600" cy="1077218"/>
          </a:xfrm>
          <a:prstGeom prst="rect">
            <a:avLst/>
          </a:prstGeom>
          <a:noFill/>
          <a:ln w="9525">
            <a:noFill/>
            <a:miter lim="800000"/>
            <a:headEnd/>
            <a:tailEnd/>
          </a:ln>
          <a:effectLst/>
        </p:spPr>
        <p:txBody>
          <a:bodyPr wrap="square">
            <a:spAutoFit/>
          </a:bodyPr>
          <a:lstStyle/>
          <a:p>
            <a:pPr>
              <a:spcBef>
                <a:spcPct val="50000"/>
              </a:spcBef>
            </a:pPr>
            <a:r>
              <a:rPr lang="en-US" sz="1600" b="1" dirty="0" err="1" smtClean="0"/>
              <a:t>TOLNet</a:t>
            </a:r>
            <a:r>
              <a:rPr lang="en-US" sz="1600" b="1" dirty="0" smtClean="0"/>
              <a:t>/RO</a:t>
            </a:r>
            <a:r>
              <a:rPr lang="en-US" sz="1600" b="1" baseline="-25000" dirty="0" smtClean="0"/>
              <a:t>3</a:t>
            </a:r>
            <a:r>
              <a:rPr lang="en-US" sz="1600" b="1" dirty="0" smtClean="0"/>
              <a:t>QET</a:t>
            </a:r>
            <a:r>
              <a:rPr lang="en-US" sz="1600" dirty="0" smtClean="0"/>
              <a:t> observation at Huntsville on </a:t>
            </a:r>
            <a:r>
              <a:rPr lang="en-US" sz="1600" dirty="0"/>
              <a:t>Aug. 4, </a:t>
            </a:r>
            <a:r>
              <a:rPr lang="en-US" sz="1600" dirty="0" smtClean="0"/>
              <a:t>2010. Note distinct upper troposphere and PBL layers.</a:t>
            </a:r>
            <a:endParaRPr lang="en-US" sz="1600" dirty="0"/>
          </a:p>
        </p:txBody>
      </p:sp>
      <p:sp>
        <p:nvSpPr>
          <p:cNvPr id="20" name="Text Box 11"/>
          <p:cNvSpPr txBox="1">
            <a:spLocks noChangeArrowheads="1"/>
          </p:cNvSpPr>
          <p:nvPr/>
        </p:nvSpPr>
        <p:spPr bwMode="auto">
          <a:xfrm>
            <a:off x="6248400" y="2785522"/>
            <a:ext cx="2895600" cy="1569660"/>
          </a:xfrm>
          <a:prstGeom prst="rect">
            <a:avLst/>
          </a:prstGeom>
          <a:noFill/>
          <a:ln w="9525">
            <a:noFill/>
            <a:miter lim="800000"/>
            <a:headEnd/>
            <a:tailEnd/>
          </a:ln>
          <a:effectLst/>
        </p:spPr>
        <p:txBody>
          <a:bodyPr wrap="square">
            <a:spAutoFit/>
          </a:bodyPr>
          <a:lstStyle/>
          <a:p>
            <a:pPr>
              <a:spcBef>
                <a:spcPct val="50000"/>
              </a:spcBef>
            </a:pPr>
            <a:r>
              <a:rPr lang="en-US" sz="1600" dirty="0" smtClean="0"/>
              <a:t>RO</a:t>
            </a:r>
            <a:r>
              <a:rPr lang="en-US" sz="1600" baseline="-25000" dirty="0" smtClean="0"/>
              <a:t>3</a:t>
            </a:r>
            <a:r>
              <a:rPr lang="en-US" sz="1600" dirty="0" smtClean="0"/>
              <a:t>QET observation convolved with </a:t>
            </a:r>
            <a:r>
              <a:rPr lang="en-US" sz="1600" b="1" dirty="0" smtClean="0"/>
              <a:t>TEMPO UV </a:t>
            </a:r>
            <a:r>
              <a:rPr lang="en-US" sz="1600" dirty="0" smtClean="0"/>
              <a:t>averaging kernel to simulate the space-borne observation, which captures most of the UT layer but little of the PBL.</a:t>
            </a:r>
            <a:endParaRPr lang="en-US" sz="1600" dirty="0"/>
          </a:p>
        </p:txBody>
      </p:sp>
      <p:sp>
        <p:nvSpPr>
          <p:cNvPr id="21" name="Text Box 12"/>
          <p:cNvSpPr txBox="1">
            <a:spLocks noChangeArrowheads="1"/>
          </p:cNvSpPr>
          <p:nvPr/>
        </p:nvSpPr>
        <p:spPr bwMode="auto">
          <a:xfrm>
            <a:off x="6172200" y="4456219"/>
            <a:ext cx="2971800" cy="1569660"/>
          </a:xfrm>
          <a:prstGeom prst="rect">
            <a:avLst/>
          </a:prstGeom>
          <a:noFill/>
          <a:ln w="9525">
            <a:noFill/>
            <a:miter lim="800000"/>
            <a:headEnd/>
            <a:tailEnd/>
          </a:ln>
          <a:effectLst/>
        </p:spPr>
        <p:txBody>
          <a:bodyPr wrap="square">
            <a:spAutoFit/>
          </a:bodyPr>
          <a:lstStyle/>
          <a:p>
            <a:pPr>
              <a:spcBef>
                <a:spcPct val="50000"/>
              </a:spcBef>
            </a:pPr>
            <a:r>
              <a:rPr lang="en-US" sz="1600" dirty="0" smtClean="0"/>
              <a:t>RO</a:t>
            </a:r>
            <a:r>
              <a:rPr lang="en-US" sz="1600" baseline="-25000" dirty="0" smtClean="0"/>
              <a:t>3</a:t>
            </a:r>
            <a:r>
              <a:rPr lang="en-US" sz="1600" dirty="0" smtClean="0"/>
              <a:t>QET observation convolved with </a:t>
            </a:r>
            <a:r>
              <a:rPr lang="en-US" sz="1600" b="1" dirty="0" smtClean="0"/>
              <a:t>TEMPO</a:t>
            </a:r>
            <a:r>
              <a:rPr lang="en-US" sz="1600" dirty="0" smtClean="0"/>
              <a:t> </a:t>
            </a:r>
            <a:r>
              <a:rPr lang="en-US" sz="1600" b="1" dirty="0" smtClean="0"/>
              <a:t>UV &amp; Visible</a:t>
            </a:r>
            <a:r>
              <a:rPr lang="en-US" sz="1600" dirty="0" smtClean="0"/>
              <a:t> enhances the fidelity of both UT and PBL layers, but does not capture the lowest 1km very well.  X. Liu et al.</a:t>
            </a:r>
            <a:endParaRPr lang="en-US" sz="1600" dirty="0"/>
          </a:p>
        </p:txBody>
      </p:sp>
      <p:sp>
        <p:nvSpPr>
          <p:cNvPr id="11" name="Rectangle 10"/>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3" name="Rectangle 12"/>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ectangle 13"/>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Rectangle 22"/>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Rectangle 24"/>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Rectangle 25"/>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8" name="Rectangle 27"/>
          <p:cNvSpPr/>
          <p:nvPr/>
        </p:nvSpPr>
        <p:spPr>
          <a:xfrm>
            <a:off x="76200" y="318700"/>
            <a:ext cx="4648200" cy="400110"/>
          </a:xfrm>
          <a:prstGeom prst="rect">
            <a:avLst/>
          </a:prstGeom>
        </p:spPr>
        <p:txBody>
          <a:bodyPr wrap="square">
            <a:spAutoFit/>
          </a:bodyPr>
          <a:lstStyle/>
          <a:p>
            <a:pPr algn="ctr"/>
            <a:r>
              <a:rPr lang="en-US" sz="2000" b="1" i="1" dirty="0" smtClean="0">
                <a:solidFill>
                  <a:schemeClr val="bg1"/>
                </a:solidFill>
                <a:latin typeface="+mj-lt"/>
                <a:cs typeface="Arial" panose="020B0604020202020204" pitchFamily="34" charset="0"/>
              </a:rPr>
              <a:t>TOLNet Complements TEMPO</a:t>
            </a:r>
          </a:p>
        </p:txBody>
      </p:sp>
      <p:sp>
        <p:nvSpPr>
          <p:cNvPr id="3" name="TextBox 2"/>
          <p:cNvSpPr txBox="1"/>
          <p:nvPr/>
        </p:nvSpPr>
        <p:spPr>
          <a:xfrm>
            <a:off x="-9100" y="6177915"/>
            <a:ext cx="9076899" cy="984885"/>
          </a:xfrm>
          <a:prstGeom prst="rect">
            <a:avLst/>
          </a:prstGeom>
          <a:noFill/>
        </p:spPr>
        <p:txBody>
          <a:bodyPr wrap="square" rtlCol="0">
            <a:spAutoFit/>
          </a:bodyPr>
          <a:lstStyle/>
          <a:p>
            <a:r>
              <a:rPr lang="en-US" sz="2000" dirty="0"/>
              <a:t>Conclusion: TOLNet provides measurements to not only validate TEMPO, but also to complement TEMPO, especially in the PBL.</a:t>
            </a:r>
          </a:p>
          <a:p>
            <a:endParaRPr lang="en-US" dirty="0"/>
          </a:p>
        </p:txBody>
      </p:sp>
    </p:spTree>
    <p:extLst>
      <p:ext uri="{BB962C8B-B14F-4D97-AF65-F5344CB8AC3E}">
        <p14:creationId xmlns:p14="http://schemas.microsoft.com/office/powerpoint/2010/main" val="4102195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5398" y="1430020"/>
            <a:ext cx="7892802" cy="4872456"/>
            <a:chOff x="717798" y="1447800"/>
            <a:chExt cx="7588002" cy="4661325"/>
          </a:xfrm>
        </p:grpSpPr>
        <p:sp>
          <p:nvSpPr>
            <p:cNvPr id="6" name="TextBox 5"/>
            <p:cNvSpPr txBox="1"/>
            <p:nvPr/>
          </p:nvSpPr>
          <p:spPr>
            <a:xfrm>
              <a:off x="733182" y="1447800"/>
              <a:ext cx="7572618" cy="3508653"/>
            </a:xfrm>
            <a:prstGeom prst="rect">
              <a:avLst/>
            </a:prstGeom>
            <a:solidFill>
              <a:srgbClr val="FFFF00"/>
            </a:solidFill>
            <a:ln>
              <a:solidFill>
                <a:srgbClr val="000000"/>
              </a:solidFill>
            </a:ln>
          </p:spPr>
          <p:txBody>
            <a:bodyPr wrap="squar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marL="687388" indent="-342900">
                <a:spcAft>
                  <a:spcPts val="1200"/>
                </a:spcAft>
                <a:buFont typeface="Arial"/>
                <a:buChar char="•"/>
                <a:defRPr/>
              </a:pPr>
              <a:r>
                <a:rPr lang="en-US" b="0" dirty="0" smtClean="0">
                  <a:latin typeface="Arial" charset="0"/>
                </a:rPr>
                <a:t>Surface O</a:t>
              </a:r>
              <a:r>
                <a:rPr lang="en-US" b="0" baseline="-25000" dirty="0" smtClean="0">
                  <a:latin typeface="Arial" charset="0"/>
                </a:rPr>
                <a:t>3</a:t>
              </a:r>
              <a:r>
                <a:rPr lang="en-US" b="0" dirty="0" smtClean="0">
                  <a:latin typeface="Arial" charset="0"/>
                </a:rPr>
                <a:t> in North </a:t>
              </a:r>
              <a:r>
                <a:rPr lang="en-US" b="0" dirty="0">
                  <a:latin typeface="Arial" charset="0"/>
                </a:rPr>
                <a:t>Sacramento Valley </a:t>
              </a:r>
              <a:r>
                <a:rPr lang="en-US" b="0" dirty="0" smtClean="0">
                  <a:latin typeface="Arial" charset="0"/>
                </a:rPr>
                <a:t>enhanced due to inflow of higher altitude air</a:t>
              </a:r>
            </a:p>
            <a:p>
              <a:pPr marL="687388" indent="-342900">
                <a:spcAft>
                  <a:spcPts val="1200"/>
                </a:spcAft>
                <a:buFont typeface="Arial"/>
                <a:buChar char="•"/>
                <a:defRPr/>
              </a:pPr>
              <a:r>
                <a:rPr lang="en-US" b="0" dirty="0" smtClean="0">
                  <a:latin typeface="Arial" charset="0"/>
                </a:rPr>
                <a:t>San Joaquin </a:t>
              </a:r>
              <a:r>
                <a:rPr lang="en-US" b="0" dirty="0">
                  <a:latin typeface="Arial" charset="0"/>
                </a:rPr>
                <a:t>Valley </a:t>
              </a:r>
              <a:r>
                <a:rPr lang="en-US" b="0" dirty="0" smtClean="0">
                  <a:latin typeface="Arial" charset="0"/>
                </a:rPr>
                <a:t>surface </a:t>
              </a:r>
              <a:r>
                <a:rPr lang="en-US" b="0" dirty="0">
                  <a:latin typeface="Arial" charset="0"/>
                </a:rPr>
                <a:t>O</a:t>
              </a:r>
              <a:r>
                <a:rPr lang="en-US" b="0" baseline="-25000" dirty="0">
                  <a:latin typeface="Arial" charset="0"/>
                </a:rPr>
                <a:t>3</a:t>
              </a:r>
              <a:r>
                <a:rPr lang="en-US" b="0" dirty="0">
                  <a:latin typeface="Arial" charset="0"/>
                </a:rPr>
                <a:t> </a:t>
              </a:r>
              <a:r>
                <a:rPr lang="en-US" b="0" dirty="0" smtClean="0">
                  <a:latin typeface="Arial" charset="0"/>
                </a:rPr>
                <a:t>evolution consistent with similar inflow into that valley as well</a:t>
              </a:r>
            </a:p>
            <a:p>
              <a:pPr marL="687388" indent="-342900">
                <a:spcAft>
                  <a:spcPts val="1200"/>
                </a:spcAft>
                <a:buFont typeface="Arial"/>
                <a:buChar char="•"/>
                <a:defRPr/>
              </a:pPr>
              <a:r>
                <a:rPr lang="en-US" b="0" dirty="0">
                  <a:latin typeface="Arial" charset="0"/>
                </a:rPr>
                <a:t>TOLNet </a:t>
              </a:r>
              <a:r>
                <a:rPr lang="en-US" b="0" dirty="0" smtClean="0">
                  <a:latin typeface="Arial" charset="0"/>
                </a:rPr>
                <a:t>observations </a:t>
              </a:r>
              <a:r>
                <a:rPr lang="en-US" b="0" dirty="0">
                  <a:latin typeface="Arial" charset="0"/>
                </a:rPr>
                <a:t>could provide </a:t>
              </a:r>
              <a:r>
                <a:rPr lang="en-US" b="0" dirty="0" smtClean="0">
                  <a:latin typeface="Arial" charset="0"/>
                </a:rPr>
                <a:t>direct evidence for that inflow</a:t>
              </a:r>
              <a:endParaRPr lang="en-US" b="0" dirty="0">
                <a:latin typeface="Arial" charset="0"/>
              </a:endParaRPr>
            </a:p>
            <a:p>
              <a:pPr marL="687388" indent="-342900">
                <a:spcAft>
                  <a:spcPts val="1200"/>
                </a:spcAft>
                <a:buFont typeface="Arial"/>
                <a:buChar char="•"/>
                <a:defRPr/>
              </a:pPr>
              <a:endParaRPr lang="en-US" b="0" dirty="0" smtClean="0">
                <a:latin typeface="Arial" charset="0"/>
              </a:endParaRPr>
            </a:p>
          </p:txBody>
        </p:sp>
        <p:sp>
          <p:nvSpPr>
            <p:cNvPr id="8" name="TextBox 7"/>
            <p:cNvSpPr txBox="1"/>
            <p:nvPr/>
          </p:nvSpPr>
          <p:spPr>
            <a:xfrm>
              <a:off x="717798" y="4016244"/>
              <a:ext cx="7588002" cy="2092881"/>
            </a:xfrm>
            <a:prstGeom prst="rect">
              <a:avLst/>
            </a:prstGeom>
            <a:solidFill>
              <a:srgbClr val="FF6600"/>
            </a:solidFill>
            <a:ln>
              <a:solidFill>
                <a:srgbClr val="000000"/>
              </a:solidFill>
            </a:ln>
          </p:spPr>
          <p:txBody>
            <a:bodyPr wrap="square">
              <a:spAutoFit/>
            </a:bodyPr>
            <a:lstStyle>
              <a:lvl1pPr>
                <a:defRPr sz="2400" b="1">
                  <a:solidFill>
                    <a:schemeClr val="tx1"/>
                  </a:solidFill>
                  <a:latin typeface="Times New Roman" charset="0"/>
                  <a:ea typeface="ＭＳ Ｐゴシック" charset="0"/>
                  <a:cs typeface="ＭＳ Ｐゴシック" charset="0"/>
                </a:defRPr>
              </a:lvl1pPr>
              <a:lvl2pPr marL="37931725" indent="-37474525">
                <a:defRPr sz="2400" b="1">
                  <a:solidFill>
                    <a:schemeClr val="tx1"/>
                  </a:solidFill>
                  <a:latin typeface="Times New Roman" charset="0"/>
                  <a:ea typeface="ＭＳ Ｐゴシック" charset="0"/>
                </a:defRPr>
              </a:lvl2pPr>
              <a:lvl3pPr>
                <a:defRPr sz="2400" b="1">
                  <a:solidFill>
                    <a:schemeClr val="tx1"/>
                  </a:solidFill>
                  <a:latin typeface="Times New Roman" charset="0"/>
                  <a:ea typeface="ＭＳ Ｐゴシック" charset="0"/>
                </a:defRPr>
              </a:lvl3pPr>
              <a:lvl4pPr>
                <a:defRPr sz="2400" b="1">
                  <a:solidFill>
                    <a:schemeClr val="tx1"/>
                  </a:solidFill>
                  <a:latin typeface="Times New Roman" charset="0"/>
                  <a:ea typeface="ＭＳ Ｐゴシック" charset="0"/>
                </a:defRPr>
              </a:lvl4pPr>
              <a:lvl5pPr>
                <a:defRPr sz="2400" b="1">
                  <a:solidFill>
                    <a:schemeClr val="tx1"/>
                  </a:solidFill>
                  <a:latin typeface="Times New Roman" charset="0"/>
                  <a:ea typeface="ＭＳ Ｐゴシック" charset="0"/>
                </a:defRPr>
              </a:lvl5pPr>
              <a:lvl6pPr marL="457200" eaLnBrk="0" fontAlgn="base" hangingPunct="0">
                <a:spcBef>
                  <a:spcPct val="0"/>
                </a:spcBef>
                <a:spcAft>
                  <a:spcPct val="0"/>
                </a:spcAft>
                <a:defRPr sz="2400" b="1">
                  <a:solidFill>
                    <a:schemeClr val="tx1"/>
                  </a:solidFill>
                  <a:latin typeface="Times New Roman" charset="0"/>
                  <a:ea typeface="ＭＳ Ｐゴシック" charset="0"/>
                </a:defRPr>
              </a:lvl6pPr>
              <a:lvl7pPr marL="914400" eaLnBrk="0" fontAlgn="base" hangingPunct="0">
                <a:spcBef>
                  <a:spcPct val="0"/>
                </a:spcBef>
                <a:spcAft>
                  <a:spcPct val="0"/>
                </a:spcAft>
                <a:defRPr sz="2400" b="1">
                  <a:solidFill>
                    <a:schemeClr val="tx1"/>
                  </a:solidFill>
                  <a:latin typeface="Times New Roman" charset="0"/>
                  <a:ea typeface="ＭＳ Ｐゴシック" charset="0"/>
                </a:defRPr>
              </a:lvl7pPr>
              <a:lvl8pPr marL="1371600" eaLnBrk="0" fontAlgn="base" hangingPunct="0">
                <a:spcBef>
                  <a:spcPct val="0"/>
                </a:spcBef>
                <a:spcAft>
                  <a:spcPct val="0"/>
                </a:spcAft>
                <a:defRPr sz="2400" b="1">
                  <a:solidFill>
                    <a:schemeClr val="tx1"/>
                  </a:solidFill>
                  <a:latin typeface="Times New Roman" charset="0"/>
                  <a:ea typeface="ＭＳ Ｐゴシック" charset="0"/>
                </a:defRPr>
              </a:lvl8pPr>
              <a:lvl9pPr marL="1828800" eaLnBrk="0" fontAlgn="base" hangingPunct="0">
                <a:spcBef>
                  <a:spcPct val="0"/>
                </a:spcBef>
                <a:spcAft>
                  <a:spcPct val="0"/>
                </a:spcAft>
                <a:defRPr sz="2400" b="1">
                  <a:solidFill>
                    <a:schemeClr val="tx1"/>
                  </a:solidFill>
                  <a:latin typeface="Times New Roman" charset="0"/>
                  <a:ea typeface="ＭＳ Ｐゴシック" charset="0"/>
                </a:defRPr>
              </a:lvl9pPr>
            </a:lstStyle>
            <a:p>
              <a:pPr>
                <a:spcAft>
                  <a:spcPts val="1200"/>
                </a:spcAft>
                <a:defRPr/>
              </a:pPr>
              <a:r>
                <a:rPr lang="en-US" b="0" i="1" dirty="0" smtClean="0">
                  <a:solidFill>
                    <a:srgbClr val="800000"/>
                  </a:solidFill>
                  <a:latin typeface="Arial" charset="0"/>
                </a:rPr>
                <a:t>Implication:</a:t>
              </a:r>
            </a:p>
            <a:p>
              <a:pPr marL="344488">
                <a:spcAft>
                  <a:spcPts val="1200"/>
                </a:spcAft>
                <a:defRPr/>
              </a:pPr>
              <a:r>
                <a:rPr lang="en-US" b="0" dirty="0" smtClean="0">
                  <a:latin typeface="Arial" charset="0"/>
                </a:rPr>
                <a:t>Higher O</a:t>
              </a:r>
              <a:r>
                <a:rPr lang="en-US" b="0" baseline="-25000" dirty="0" smtClean="0">
                  <a:latin typeface="Arial" charset="0"/>
                </a:rPr>
                <a:t>3</a:t>
              </a:r>
              <a:r>
                <a:rPr lang="en-US" b="0" dirty="0" smtClean="0">
                  <a:latin typeface="Arial" charset="0"/>
                </a:rPr>
                <a:t> in </a:t>
              </a:r>
              <a:r>
                <a:rPr lang="en-US" b="0" dirty="0">
                  <a:latin typeface="Arial" charset="0"/>
                </a:rPr>
                <a:t>San Joaquin Valley </a:t>
              </a:r>
              <a:r>
                <a:rPr lang="en-US" b="0" dirty="0" smtClean="0">
                  <a:latin typeface="Arial" charset="0"/>
                </a:rPr>
                <a:t>than South Coast Air Basin means that the Nation’s O</a:t>
              </a:r>
              <a:r>
                <a:rPr lang="en-US" b="0" baseline="-25000" dirty="0" smtClean="0">
                  <a:latin typeface="Arial" charset="0"/>
                </a:rPr>
                <a:t>3</a:t>
              </a:r>
              <a:r>
                <a:rPr lang="en-US" b="0" dirty="0" smtClean="0">
                  <a:latin typeface="Arial" charset="0"/>
                </a:rPr>
                <a:t> pollution problem is no longer predominately a large city problem; it now can be worse in rural areas!</a:t>
              </a:r>
            </a:p>
          </p:txBody>
        </p:sp>
      </p:grpSp>
      <p:sp>
        <p:nvSpPr>
          <p:cNvPr id="5" name="Rectangle 4"/>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10" name="Rectangle 9"/>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Rectangle 10"/>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Rectangle 11"/>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Rectangle 12"/>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ectangle 13"/>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Rectangle 14"/>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Rectangle 15"/>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 name="Rectangle 16"/>
          <p:cNvSpPr/>
          <p:nvPr/>
        </p:nvSpPr>
        <p:spPr>
          <a:xfrm>
            <a:off x="0" y="152400"/>
            <a:ext cx="4648200" cy="1015663"/>
          </a:xfrm>
          <a:prstGeom prst="rect">
            <a:avLst/>
          </a:prstGeom>
        </p:spPr>
        <p:txBody>
          <a:bodyPr wrap="square">
            <a:spAutoFit/>
          </a:bodyPr>
          <a:lstStyle/>
          <a:p>
            <a:pPr algn="ctr"/>
            <a:r>
              <a:rPr lang="en-US" sz="2000" b="1" i="1" dirty="0">
                <a:solidFill>
                  <a:schemeClr val="bg1"/>
                </a:solidFill>
                <a:latin typeface="Arial"/>
                <a:cs typeface="Arial"/>
              </a:rPr>
              <a:t>David Parrish/ESRL: Estimating Baseline Contributions to Surface Ozone in California’s Central Valley</a:t>
            </a:r>
            <a:endParaRPr lang="en-US" sz="2000" b="1" i="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683842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800600" y="1219200"/>
            <a:ext cx="4114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800" b="1" dirty="0" smtClean="0"/>
              <a:t>Geo TASO &amp;</a:t>
            </a:r>
          </a:p>
          <a:p>
            <a:pPr eaLnBrk="1" hangingPunct="1"/>
            <a:r>
              <a:rPr lang="en-US" sz="4800" b="1" dirty="0" smtClean="0"/>
              <a:t>ACAM/</a:t>
            </a:r>
            <a:r>
              <a:rPr lang="en-US" sz="4800" b="1" dirty="0" err="1" smtClean="0"/>
              <a:t>GCASJay</a:t>
            </a:r>
            <a:r>
              <a:rPr lang="en-US" sz="4800" b="1" dirty="0" smtClean="0"/>
              <a:t> Al-Saadi</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509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4200" y="-4788"/>
            <a:ext cx="8229600" cy="1143000"/>
          </a:xfrm>
        </p:spPr>
        <p:txBody>
          <a:bodyPr>
            <a:normAutofit/>
          </a:bodyPr>
          <a:lstStyle/>
          <a:p>
            <a:r>
              <a:rPr lang="en-US" sz="3100" dirty="0" smtClean="0">
                <a:latin typeface="+mn-lt"/>
              </a:rPr>
              <a:t>ACAM Spatial/Temporal Variability NO</a:t>
            </a:r>
            <a:r>
              <a:rPr lang="en-US" sz="3100" baseline="-25000" dirty="0" smtClean="0">
                <a:latin typeface="+mn-lt"/>
              </a:rPr>
              <a:t>2</a:t>
            </a:r>
            <a:r>
              <a:rPr lang="en-US" sz="3100" dirty="0" smtClean="0">
                <a:latin typeface="+mn-lt"/>
              </a:rPr>
              <a:t> July 21</a:t>
            </a:r>
            <a:r>
              <a:rPr lang="en-US" sz="3100" baseline="30000" dirty="0" smtClean="0">
                <a:latin typeface="+mn-lt"/>
              </a:rPr>
              <a:t>st</a:t>
            </a:r>
            <a:r>
              <a:rPr lang="en-US" sz="2700" baseline="30000" dirty="0" smtClean="0">
                <a:latin typeface="+mn-lt"/>
              </a:rPr>
              <a:t/>
            </a:r>
            <a:br>
              <a:rPr lang="en-US" sz="2700" baseline="30000" dirty="0" smtClean="0">
                <a:latin typeface="+mn-lt"/>
              </a:rPr>
            </a:br>
            <a:r>
              <a:rPr lang="en-US" sz="3100" dirty="0" smtClean="0">
                <a:latin typeface="+mn-lt"/>
              </a:rPr>
              <a:t>MD Deployment</a:t>
            </a:r>
            <a:endParaRPr lang="en-US" sz="3600" dirty="0">
              <a:latin typeface="+mn-lt"/>
            </a:endParaRPr>
          </a:p>
        </p:txBody>
      </p:sp>
      <p:pic>
        <p:nvPicPr>
          <p:cNvPr id="7" name="Picture 6" descr="Screen Shot 2012-09-12 at 11.13.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944" y="1638300"/>
            <a:ext cx="4947056" cy="3886200"/>
          </a:xfrm>
          <a:prstGeom prst="rect">
            <a:avLst/>
          </a:prstGeom>
        </p:spPr>
      </p:pic>
      <p:pic>
        <p:nvPicPr>
          <p:cNvPr id="8" name="Picture 7" descr="Screen Shot 2012-09-12 at 11.11.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8300"/>
            <a:ext cx="4482859" cy="3886200"/>
          </a:xfrm>
          <a:prstGeom prst="rect">
            <a:avLst/>
          </a:prstGeom>
        </p:spPr>
      </p:pic>
      <p:sp>
        <p:nvSpPr>
          <p:cNvPr id="9" name="TextBox 8"/>
          <p:cNvSpPr txBox="1"/>
          <p:nvPr/>
        </p:nvSpPr>
        <p:spPr>
          <a:xfrm>
            <a:off x="825500" y="5791200"/>
            <a:ext cx="988409" cy="369332"/>
          </a:xfrm>
          <a:prstGeom prst="rect">
            <a:avLst/>
          </a:prstGeom>
          <a:noFill/>
        </p:spPr>
        <p:txBody>
          <a:bodyPr wrap="none" rtlCol="0">
            <a:spAutoFit/>
          </a:bodyPr>
          <a:lstStyle/>
          <a:p>
            <a:r>
              <a:rPr lang="en-US" dirty="0" smtClean="0"/>
              <a:t>Morning</a:t>
            </a:r>
            <a:endParaRPr lang="en-US" dirty="0"/>
          </a:p>
        </p:txBody>
      </p:sp>
      <p:sp>
        <p:nvSpPr>
          <p:cNvPr id="10" name="TextBox 9"/>
          <p:cNvSpPr txBox="1"/>
          <p:nvPr/>
        </p:nvSpPr>
        <p:spPr>
          <a:xfrm>
            <a:off x="5982352" y="5775010"/>
            <a:ext cx="1141696" cy="369332"/>
          </a:xfrm>
          <a:prstGeom prst="rect">
            <a:avLst/>
          </a:prstGeom>
          <a:noFill/>
        </p:spPr>
        <p:txBody>
          <a:bodyPr wrap="none" rtlCol="0">
            <a:spAutoFit/>
          </a:bodyPr>
          <a:lstStyle/>
          <a:p>
            <a:r>
              <a:rPr lang="en-US" dirty="0" smtClean="0"/>
              <a:t>Afternoon</a:t>
            </a:r>
            <a:endParaRPr lang="en-US" dirty="0"/>
          </a:p>
        </p:txBody>
      </p:sp>
      <p:sp>
        <p:nvSpPr>
          <p:cNvPr id="11" name="TextBox 10"/>
          <p:cNvSpPr txBox="1"/>
          <p:nvPr/>
        </p:nvSpPr>
        <p:spPr>
          <a:xfrm>
            <a:off x="2256208" y="5837366"/>
            <a:ext cx="3694646" cy="461665"/>
          </a:xfrm>
          <a:prstGeom prst="rect">
            <a:avLst/>
          </a:prstGeom>
          <a:noFill/>
        </p:spPr>
        <p:txBody>
          <a:bodyPr wrap="square" rtlCol="0">
            <a:spAutoFit/>
          </a:bodyPr>
          <a:lstStyle/>
          <a:p>
            <a:r>
              <a:rPr lang="en-US" sz="1200" dirty="0" smtClean="0"/>
              <a:t>0.005° x 0.005</a:t>
            </a:r>
            <a:r>
              <a:rPr lang="en-US" sz="1200" dirty="0"/>
              <a:t>°</a:t>
            </a:r>
            <a:r>
              <a:rPr lang="en-US" sz="1200" dirty="0" smtClean="0"/>
              <a:t> grid of 3 km</a:t>
            </a:r>
            <a:r>
              <a:rPr lang="en-US" sz="1200" baseline="30000" dirty="0" smtClean="0"/>
              <a:t>2</a:t>
            </a:r>
            <a:r>
              <a:rPr lang="en-US" sz="1200" dirty="0" smtClean="0"/>
              <a:t> average, differential slant column abundance. “Clean scene” reference at cross.</a:t>
            </a:r>
            <a:endParaRPr lang="en-US" sz="1200" dirty="0"/>
          </a:p>
        </p:txBody>
      </p:sp>
    </p:spTree>
    <p:extLst>
      <p:ext uri="{BB962C8B-B14F-4D97-AF65-F5344CB8AC3E}">
        <p14:creationId xmlns:p14="http://schemas.microsoft.com/office/powerpoint/2010/main" val="3378321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31913" y="159660"/>
            <a:ext cx="7275745" cy="1143000"/>
          </a:xfrm>
        </p:spPr>
        <p:txBody>
          <a:bodyPr>
            <a:normAutofit/>
          </a:bodyPr>
          <a:lstStyle/>
          <a:p>
            <a:pPr>
              <a:defRPr/>
            </a:pPr>
            <a:r>
              <a:rPr lang="en-US" sz="3200" dirty="0" smtClean="0">
                <a:latin typeface="+mn-lt"/>
              </a:rPr>
              <a:t>GCAS CH</a:t>
            </a:r>
            <a:r>
              <a:rPr lang="en-US" sz="3200" baseline="-25000" dirty="0" smtClean="0">
                <a:latin typeface="+mn-lt"/>
              </a:rPr>
              <a:t>2</a:t>
            </a:r>
            <a:r>
              <a:rPr lang="en-US" sz="3200" dirty="0" smtClean="0">
                <a:latin typeface="+mn-lt"/>
              </a:rPr>
              <a:t>O Sept. 24</a:t>
            </a:r>
            <a:r>
              <a:rPr lang="en-US" sz="3200" baseline="30000" dirty="0" smtClean="0">
                <a:latin typeface="+mn-lt"/>
              </a:rPr>
              <a:t>th</a:t>
            </a:r>
            <a:r>
              <a:rPr lang="en-US" sz="3200" dirty="0" smtClean="0">
                <a:latin typeface="+mn-lt"/>
              </a:rPr>
              <a:t> </a:t>
            </a:r>
            <a:br>
              <a:rPr lang="en-US" sz="3200" dirty="0" smtClean="0">
                <a:latin typeface="+mn-lt"/>
              </a:rPr>
            </a:br>
            <a:r>
              <a:rPr lang="en-US" sz="2400" dirty="0" smtClean="0">
                <a:latin typeface="+mn-lt"/>
              </a:rPr>
              <a:t>Houston deployment</a:t>
            </a:r>
            <a:endParaRPr lang="en-US" sz="3200" dirty="0">
              <a:latin typeface="+mn-lt"/>
            </a:endParaRPr>
          </a:p>
        </p:txBody>
      </p:sp>
      <p:pic>
        <p:nvPicPr>
          <p:cNvPr id="5" name="Picture 3" descr="Screen Shot 2014-03-19 at 9.10.08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3725862"/>
            <a:ext cx="432911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creen Shot 2014-03-19 at 9.09.1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1538288"/>
            <a:ext cx="432435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creen Shot 2014-03-19 at 9.18.4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4388" y="1541463"/>
            <a:ext cx="357187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cxnSpLocks noChangeShapeType="1"/>
          </p:cNvCxnSpPr>
          <p:nvPr/>
        </p:nvCxnSpPr>
        <p:spPr bwMode="auto">
          <a:xfrm flipV="1">
            <a:off x="3316288" y="2268538"/>
            <a:ext cx="1916112" cy="1924051"/>
          </a:xfrm>
          <a:prstGeom prst="straightConnector1">
            <a:avLst/>
          </a:prstGeom>
          <a:noFill/>
          <a:ln w="9525">
            <a:solidFill>
              <a:srgbClr val="FF0000"/>
            </a:solidFill>
            <a:round/>
            <a:headEnd/>
            <a:tailEnd type="arrow" w="med" len="med"/>
          </a:ln>
        </p:spPr>
      </p:cxnSp>
      <p:cxnSp>
        <p:nvCxnSpPr>
          <p:cNvPr id="9" name="Straight Arrow Connector 9"/>
          <p:cNvCxnSpPr>
            <a:cxnSpLocks noChangeShapeType="1"/>
          </p:cNvCxnSpPr>
          <p:nvPr/>
        </p:nvCxnSpPr>
        <p:spPr bwMode="auto">
          <a:xfrm flipV="1">
            <a:off x="2490788" y="2103438"/>
            <a:ext cx="4154487" cy="165100"/>
          </a:xfrm>
          <a:prstGeom prst="straightConnector1">
            <a:avLst/>
          </a:prstGeom>
          <a:noFill/>
          <a:ln w="9525">
            <a:solidFill>
              <a:srgbClr val="FF0000"/>
            </a:solidFill>
            <a:round/>
            <a:headEnd/>
            <a:tailEnd type="arrow" w="med" len="med"/>
          </a:ln>
        </p:spPr>
      </p:cxnSp>
      <p:pic>
        <p:nvPicPr>
          <p:cNvPr id="10" name="Picture 16" descr="Screen Shot 2014-03-19 at 9.23.24 A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1575" y="4410075"/>
            <a:ext cx="3484563"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
          <p:cNvSpPr>
            <a:spLocks noChangeArrowheads="1"/>
          </p:cNvSpPr>
          <p:nvPr/>
        </p:nvSpPr>
        <p:spPr bwMode="auto">
          <a:xfrm>
            <a:off x="1331913" y="4511675"/>
            <a:ext cx="641350" cy="1304925"/>
          </a:xfrm>
          <a:prstGeom prst="ellipse">
            <a:avLst/>
          </a:prstGeom>
          <a:solidFill>
            <a:srgbClr val="FF0000">
              <a:alpha val="25098"/>
            </a:srgbClr>
          </a:solidFill>
          <a:ln w="9525">
            <a:solidFill>
              <a:schemeClr val="tx1"/>
            </a:solidFill>
            <a:round/>
            <a:headEnd/>
            <a:tailEnd/>
          </a:ln>
        </p:spPr>
        <p:txBody>
          <a:bodyPr/>
          <a:lstStyle/>
          <a:p>
            <a:endParaRPr lang="en-US"/>
          </a:p>
        </p:txBody>
      </p:sp>
      <p:cxnSp>
        <p:nvCxnSpPr>
          <p:cNvPr id="12" name="Straight Arrow Connector 19"/>
          <p:cNvCxnSpPr>
            <a:cxnSpLocks noChangeShapeType="1"/>
          </p:cNvCxnSpPr>
          <p:nvPr/>
        </p:nvCxnSpPr>
        <p:spPr bwMode="auto">
          <a:xfrm flipV="1">
            <a:off x="1981200" y="4192589"/>
            <a:ext cx="5918200" cy="981075"/>
          </a:xfrm>
          <a:prstGeom prst="straightConnector1">
            <a:avLst/>
          </a:prstGeom>
          <a:noFill/>
          <a:ln w="9525">
            <a:solidFill>
              <a:srgbClr val="FF0000"/>
            </a:solidFill>
            <a:round/>
            <a:headEnd/>
            <a:tailEnd type="arrow" w="med" len="med"/>
          </a:ln>
        </p:spPr>
      </p:cxnSp>
      <p:cxnSp>
        <p:nvCxnSpPr>
          <p:cNvPr id="13" name="Straight Arrow Connector 21"/>
          <p:cNvCxnSpPr>
            <a:cxnSpLocks noChangeShapeType="1"/>
          </p:cNvCxnSpPr>
          <p:nvPr/>
        </p:nvCxnSpPr>
        <p:spPr bwMode="auto">
          <a:xfrm flipV="1">
            <a:off x="4013200" y="4038600"/>
            <a:ext cx="3063875" cy="1955800"/>
          </a:xfrm>
          <a:prstGeom prst="straightConnector1">
            <a:avLst/>
          </a:prstGeom>
          <a:noFill/>
          <a:ln w="9525">
            <a:solidFill>
              <a:srgbClr val="FF0000"/>
            </a:solidFill>
            <a:round/>
            <a:headEnd/>
            <a:tailEnd type="arrow" w="med" len="med"/>
          </a:ln>
        </p:spPr>
      </p:cxnSp>
      <p:sp>
        <p:nvSpPr>
          <p:cNvPr id="14" name="TextBox 22"/>
          <p:cNvSpPr txBox="1">
            <a:spLocks noChangeArrowheads="1"/>
          </p:cNvSpPr>
          <p:nvPr/>
        </p:nvSpPr>
        <p:spPr bwMode="auto">
          <a:xfrm>
            <a:off x="5753100" y="1689100"/>
            <a:ext cx="8991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Book Antiqua" charset="0"/>
                <a:ea typeface="ＭＳ Ｐゴシック" charset="0"/>
                <a:cs typeface="ＭＳ Ｐゴシック" charset="0"/>
              </a:defRPr>
            </a:lvl1pPr>
            <a:lvl2pPr marL="742950" indent="-285750">
              <a:defRPr sz="1600">
                <a:solidFill>
                  <a:schemeClr val="tx1"/>
                </a:solidFill>
                <a:latin typeface="Book Antiqua" charset="0"/>
                <a:ea typeface="ＭＳ Ｐゴシック" charset="0"/>
              </a:defRPr>
            </a:lvl2pPr>
            <a:lvl3pPr marL="1143000" indent="-228600">
              <a:defRPr sz="1600">
                <a:solidFill>
                  <a:schemeClr val="tx1"/>
                </a:solidFill>
                <a:latin typeface="Book Antiqua" charset="0"/>
                <a:ea typeface="ＭＳ Ｐゴシック" charset="0"/>
              </a:defRPr>
            </a:lvl3pPr>
            <a:lvl4pPr marL="1600200" indent="-228600">
              <a:defRPr sz="1600">
                <a:solidFill>
                  <a:schemeClr val="tx1"/>
                </a:solidFill>
                <a:latin typeface="Book Antiqua" charset="0"/>
                <a:ea typeface="ＭＳ Ｐゴシック" charset="0"/>
              </a:defRPr>
            </a:lvl4pPr>
            <a:lvl5pPr marL="2057400" indent="-228600">
              <a:defRPr sz="1600">
                <a:solidFill>
                  <a:schemeClr val="tx1"/>
                </a:solidFill>
                <a:latin typeface="Book Antiqua" charset="0"/>
                <a:ea typeface="ＭＳ Ｐゴシック" charset="0"/>
              </a:defRPr>
            </a:lvl5pPr>
            <a:lvl6pPr marL="2514600" indent="-228600" eaLnBrk="0" fontAlgn="base" hangingPunct="0">
              <a:spcBef>
                <a:spcPct val="0"/>
              </a:spcBef>
              <a:spcAft>
                <a:spcPct val="0"/>
              </a:spcAft>
              <a:defRPr sz="1600">
                <a:solidFill>
                  <a:schemeClr val="tx1"/>
                </a:solidFill>
                <a:latin typeface="Book Antiqua" charset="0"/>
                <a:ea typeface="ＭＳ Ｐゴシック" charset="0"/>
              </a:defRPr>
            </a:lvl6pPr>
            <a:lvl7pPr marL="2971800" indent="-228600" eaLnBrk="0" fontAlgn="base" hangingPunct="0">
              <a:spcBef>
                <a:spcPct val="0"/>
              </a:spcBef>
              <a:spcAft>
                <a:spcPct val="0"/>
              </a:spcAft>
              <a:defRPr sz="1600">
                <a:solidFill>
                  <a:schemeClr val="tx1"/>
                </a:solidFill>
                <a:latin typeface="Book Antiqua" charset="0"/>
                <a:ea typeface="ＭＳ Ｐゴシック" charset="0"/>
              </a:defRPr>
            </a:lvl7pPr>
            <a:lvl8pPr marL="3429000" indent="-228600" eaLnBrk="0" fontAlgn="base" hangingPunct="0">
              <a:spcBef>
                <a:spcPct val="0"/>
              </a:spcBef>
              <a:spcAft>
                <a:spcPct val="0"/>
              </a:spcAft>
              <a:defRPr sz="1600">
                <a:solidFill>
                  <a:schemeClr val="tx1"/>
                </a:solidFill>
                <a:latin typeface="Book Antiqua" charset="0"/>
                <a:ea typeface="ＭＳ Ｐゴシック" charset="0"/>
              </a:defRPr>
            </a:lvl8pPr>
            <a:lvl9pPr marL="3886200" indent="-228600" eaLnBrk="0" fontAlgn="base" hangingPunct="0">
              <a:spcBef>
                <a:spcPct val="0"/>
              </a:spcBef>
              <a:spcAft>
                <a:spcPct val="0"/>
              </a:spcAft>
              <a:defRPr sz="1600">
                <a:solidFill>
                  <a:schemeClr val="tx1"/>
                </a:solidFill>
                <a:latin typeface="Book Antiqua" charset="0"/>
                <a:ea typeface="ＭＳ Ｐゴシック" charset="0"/>
              </a:defRPr>
            </a:lvl9pPr>
          </a:lstStyle>
          <a:p>
            <a:r>
              <a:rPr lang="en-US" dirty="0">
                <a:latin typeface="+mn-lt"/>
              </a:rPr>
              <a:t>Morning</a:t>
            </a:r>
          </a:p>
        </p:txBody>
      </p:sp>
      <p:sp>
        <p:nvSpPr>
          <p:cNvPr id="15" name="TextBox 23"/>
          <p:cNvSpPr txBox="1">
            <a:spLocks noChangeArrowheads="1"/>
          </p:cNvSpPr>
          <p:nvPr/>
        </p:nvSpPr>
        <p:spPr bwMode="auto">
          <a:xfrm>
            <a:off x="5614988" y="3844926"/>
            <a:ext cx="1035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Book Antiqua" charset="0"/>
                <a:ea typeface="ＭＳ Ｐゴシック" charset="0"/>
                <a:cs typeface="ＭＳ Ｐゴシック" charset="0"/>
              </a:defRPr>
            </a:lvl1pPr>
            <a:lvl2pPr marL="742950" indent="-285750">
              <a:defRPr sz="1600">
                <a:solidFill>
                  <a:schemeClr val="tx1"/>
                </a:solidFill>
                <a:latin typeface="Book Antiqua" charset="0"/>
                <a:ea typeface="ＭＳ Ｐゴシック" charset="0"/>
              </a:defRPr>
            </a:lvl2pPr>
            <a:lvl3pPr marL="1143000" indent="-228600">
              <a:defRPr sz="1600">
                <a:solidFill>
                  <a:schemeClr val="tx1"/>
                </a:solidFill>
                <a:latin typeface="Book Antiqua" charset="0"/>
                <a:ea typeface="ＭＳ Ｐゴシック" charset="0"/>
              </a:defRPr>
            </a:lvl3pPr>
            <a:lvl4pPr marL="1600200" indent="-228600">
              <a:defRPr sz="1600">
                <a:solidFill>
                  <a:schemeClr val="tx1"/>
                </a:solidFill>
                <a:latin typeface="Book Antiqua" charset="0"/>
                <a:ea typeface="ＭＳ Ｐゴシック" charset="0"/>
              </a:defRPr>
            </a:lvl4pPr>
            <a:lvl5pPr marL="2057400" indent="-228600">
              <a:defRPr sz="1600">
                <a:solidFill>
                  <a:schemeClr val="tx1"/>
                </a:solidFill>
                <a:latin typeface="Book Antiqua" charset="0"/>
                <a:ea typeface="ＭＳ Ｐゴシック" charset="0"/>
              </a:defRPr>
            </a:lvl5pPr>
            <a:lvl6pPr marL="2514600" indent="-228600" eaLnBrk="0" fontAlgn="base" hangingPunct="0">
              <a:spcBef>
                <a:spcPct val="0"/>
              </a:spcBef>
              <a:spcAft>
                <a:spcPct val="0"/>
              </a:spcAft>
              <a:defRPr sz="1600">
                <a:solidFill>
                  <a:schemeClr val="tx1"/>
                </a:solidFill>
                <a:latin typeface="Book Antiqua" charset="0"/>
                <a:ea typeface="ＭＳ Ｐゴシック" charset="0"/>
              </a:defRPr>
            </a:lvl6pPr>
            <a:lvl7pPr marL="2971800" indent="-228600" eaLnBrk="0" fontAlgn="base" hangingPunct="0">
              <a:spcBef>
                <a:spcPct val="0"/>
              </a:spcBef>
              <a:spcAft>
                <a:spcPct val="0"/>
              </a:spcAft>
              <a:defRPr sz="1600">
                <a:solidFill>
                  <a:schemeClr val="tx1"/>
                </a:solidFill>
                <a:latin typeface="Book Antiqua" charset="0"/>
                <a:ea typeface="ＭＳ Ｐゴシック" charset="0"/>
              </a:defRPr>
            </a:lvl7pPr>
            <a:lvl8pPr marL="3429000" indent="-228600" eaLnBrk="0" fontAlgn="base" hangingPunct="0">
              <a:spcBef>
                <a:spcPct val="0"/>
              </a:spcBef>
              <a:spcAft>
                <a:spcPct val="0"/>
              </a:spcAft>
              <a:defRPr sz="1600">
                <a:solidFill>
                  <a:schemeClr val="tx1"/>
                </a:solidFill>
                <a:latin typeface="Book Antiqua" charset="0"/>
                <a:ea typeface="ＭＳ Ｐゴシック" charset="0"/>
              </a:defRPr>
            </a:lvl8pPr>
            <a:lvl9pPr marL="3886200" indent="-228600" eaLnBrk="0" fontAlgn="base" hangingPunct="0">
              <a:spcBef>
                <a:spcPct val="0"/>
              </a:spcBef>
              <a:spcAft>
                <a:spcPct val="0"/>
              </a:spcAft>
              <a:defRPr sz="1600">
                <a:solidFill>
                  <a:schemeClr val="tx1"/>
                </a:solidFill>
                <a:latin typeface="Book Antiqua" charset="0"/>
                <a:ea typeface="ＭＳ Ｐゴシック" charset="0"/>
              </a:defRPr>
            </a:lvl9pPr>
          </a:lstStyle>
          <a:p>
            <a:r>
              <a:rPr lang="en-US" dirty="0">
                <a:latin typeface="+mn-lt"/>
              </a:rPr>
              <a:t>Afternoon</a:t>
            </a:r>
          </a:p>
        </p:txBody>
      </p:sp>
      <p:sp>
        <p:nvSpPr>
          <p:cNvPr id="22" name="TextBox 21"/>
          <p:cNvSpPr txBox="1"/>
          <p:nvPr/>
        </p:nvSpPr>
        <p:spPr>
          <a:xfrm>
            <a:off x="5276545" y="6023401"/>
            <a:ext cx="2940659" cy="646331"/>
          </a:xfrm>
          <a:prstGeom prst="rect">
            <a:avLst/>
          </a:prstGeom>
          <a:noFill/>
          <a:ln>
            <a:solidFill>
              <a:srgbClr val="000000"/>
            </a:solidFill>
          </a:ln>
        </p:spPr>
        <p:txBody>
          <a:bodyPr wrap="square" rtlCol="0">
            <a:spAutoFit/>
          </a:bodyPr>
          <a:lstStyle/>
          <a:p>
            <a:r>
              <a:rPr lang="en-US" sz="1200" dirty="0" smtClean="0"/>
              <a:t>Highest levels of CH2O seen of the four deployments. Comparisons with DFGAS complicated by cloud interference.</a:t>
            </a:r>
            <a:endParaRPr lang="en-US" sz="1200" dirty="0"/>
          </a:p>
        </p:txBody>
      </p:sp>
    </p:spTree>
    <p:extLst>
      <p:ext uri="{BB962C8B-B14F-4D97-AF65-F5344CB8AC3E}">
        <p14:creationId xmlns:p14="http://schemas.microsoft.com/office/powerpoint/2010/main" val="2111366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5110380" y="654790"/>
            <a:ext cx="403860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800" b="1" dirty="0" smtClean="0">
                <a:solidFill>
                  <a:srgbClr val="0000A9"/>
                </a:solidFill>
              </a:rPr>
              <a:t>NO</a:t>
            </a:r>
            <a:r>
              <a:rPr lang="en-US" sz="4800" b="1" baseline="-25000" dirty="0" smtClean="0">
                <a:solidFill>
                  <a:srgbClr val="0000A9"/>
                </a:solidFill>
              </a:rPr>
              <a:t>2</a:t>
            </a:r>
            <a:endParaRPr lang="en-US" sz="4800" b="1" dirty="0" smtClean="0">
              <a:solidFill>
                <a:srgbClr val="0000A9"/>
              </a:solidFill>
            </a:endParaRPr>
          </a:p>
          <a:p>
            <a:pPr eaLnBrk="1" hangingPunct="1"/>
            <a:r>
              <a:rPr lang="en-US" sz="4400" b="1" dirty="0" smtClean="0">
                <a:solidFill>
                  <a:srgbClr val="0000A9"/>
                </a:solidFill>
                <a:cs typeface="Arial" charset="0"/>
              </a:rPr>
              <a:t>Ron Cohen See Josh </a:t>
            </a:r>
            <a:r>
              <a:rPr lang="en-US" sz="4400" b="1" dirty="0" err="1" smtClean="0">
                <a:solidFill>
                  <a:srgbClr val="0000A9"/>
                </a:solidFill>
                <a:cs typeface="Arial" charset="0"/>
              </a:rPr>
              <a:t>Laughner</a:t>
            </a:r>
            <a:r>
              <a:rPr lang="en-US" sz="4400" b="1" dirty="0" smtClean="0">
                <a:solidFill>
                  <a:srgbClr val="0000A9"/>
                </a:solidFill>
                <a:cs typeface="Arial" charset="0"/>
              </a:rPr>
              <a:t> poster</a:t>
            </a:r>
            <a:endParaRPr lang="en-US" sz="44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81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7D523-57C9-BF4F-AE6E-E65E3064385E}" type="datetime1">
              <a:rPr lang="en-US" smtClean="0">
                <a:solidFill>
                  <a:prstClr val="black">
                    <a:tint val="75000"/>
                  </a:prstClr>
                </a:solidFill>
                <a:latin typeface="Calibri"/>
              </a:rPr>
              <a:t>6/6/2018</a:t>
            </a:fld>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graphicFrame>
        <p:nvGraphicFramePr>
          <p:cNvPr id="5" name="Table 4"/>
          <p:cNvGraphicFramePr>
            <a:graphicFrameLocks noGrp="1"/>
          </p:cNvGraphicFramePr>
          <p:nvPr>
            <p:extLst>
              <p:ext uri="{D42A27DB-BD31-4B8C-83A1-F6EECF244321}">
                <p14:modId xmlns:p14="http://schemas.microsoft.com/office/powerpoint/2010/main" val="1991374802"/>
              </p:ext>
            </p:extLst>
          </p:nvPr>
        </p:nvGraphicFramePr>
        <p:xfrm>
          <a:off x="2823076" y="1136845"/>
          <a:ext cx="4933950" cy="2832100"/>
        </p:xfrm>
        <a:graphic>
          <a:graphicData uri="http://schemas.openxmlformats.org/drawingml/2006/table">
            <a:tbl>
              <a:tblPr firstRow="1" firstCol="1" bandRow="1">
                <a:tableStyleId>{5C22544A-7EE6-4342-B048-85BDC9FD1C3A}</a:tableStyleId>
              </a:tblPr>
              <a:tblGrid>
                <a:gridCol w="1644650"/>
                <a:gridCol w="1644650"/>
                <a:gridCol w="1644650"/>
              </a:tblGrid>
              <a:tr h="318770">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a:t>
                      </a:r>
                      <a:r>
                        <a:rPr lang="en-US" sz="1400" dirty="0" smtClean="0">
                          <a:effectLst/>
                        </a:rPr>
                        <a:t>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smtClean="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tr>
              <a:tr h="274320">
                <a:tc>
                  <a:txBody>
                    <a:bodyPr/>
                    <a:lstStyle/>
                    <a:p>
                      <a:pPr marL="0" marR="0" algn="ctr">
                        <a:spcBef>
                          <a:spcPts val="0"/>
                        </a:spcBef>
                        <a:spcAft>
                          <a:spcPts val="0"/>
                        </a:spcAft>
                      </a:pPr>
                      <a:r>
                        <a:rPr lang="en-US" sz="1200" dirty="0">
                          <a:solidFill>
                            <a:schemeClr val="tx1">
                              <a:lumMod val="95000"/>
                              <a:lumOff val="5000"/>
                            </a:schemeClr>
                          </a:solidFill>
                          <a:effectLst/>
                        </a:rPr>
                        <a:t>0-2 km O</a:t>
                      </a:r>
                      <a:r>
                        <a:rPr lang="en-US" sz="1200" baseline="-25000" dirty="0">
                          <a:solidFill>
                            <a:schemeClr val="tx1">
                              <a:lumMod val="95000"/>
                              <a:lumOff val="5000"/>
                            </a:schemeClr>
                          </a:solidFill>
                          <a:effectLst/>
                        </a:rPr>
                        <a:t>3</a:t>
                      </a:r>
                      <a:endParaRPr lang="en-US" sz="1200" dirty="0">
                        <a:solidFill>
                          <a:schemeClr val="tx1">
                            <a:lumMod val="95000"/>
                            <a:lumOff val="5000"/>
                          </a:schemeClr>
                        </a:solidFill>
                        <a:effectLst/>
                      </a:endParaRPr>
                    </a:p>
                    <a:p>
                      <a:pPr marL="0" marR="0" algn="ctr">
                        <a:spcBef>
                          <a:spcPts val="0"/>
                        </a:spcBef>
                        <a:spcAft>
                          <a:spcPts val="0"/>
                        </a:spcAft>
                      </a:pPr>
                      <a:r>
                        <a:rPr lang="en-US" sz="1200" dirty="0" smtClean="0">
                          <a:solidFill>
                            <a:schemeClr val="tx1">
                              <a:lumMod val="95000"/>
                              <a:lumOff val="5000"/>
                            </a:schemeClr>
                          </a:solidFill>
                          <a:effectLst/>
                        </a:rPr>
                        <a:t>(Selected Scenes) Baseline only</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10 ppbv</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2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O</a:t>
                      </a:r>
                      <a:r>
                        <a:rPr lang="en-US" sz="1200" baseline="-25000" dirty="0">
                          <a:solidFill>
                            <a:schemeClr val="tx1">
                              <a:lumMod val="95000"/>
                              <a:lumOff val="5000"/>
                            </a:schemeClr>
                          </a:solidFill>
                          <a:effectLst/>
                        </a:rPr>
                        <a:t>3</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10 ppbv</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Total O</a:t>
                      </a:r>
                      <a:r>
                        <a:rPr lang="en-US" sz="1200" baseline="-25000" dirty="0">
                          <a:solidFill>
                            <a:schemeClr val="tx1">
                              <a:lumMod val="95000"/>
                              <a:lumOff val="5000"/>
                            </a:schemeClr>
                          </a:solidFill>
                          <a:effectLst/>
                        </a:rPr>
                        <a:t>3</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3%</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NO</a:t>
                      </a:r>
                      <a:r>
                        <a:rPr lang="en-US" sz="1200" baseline="-25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1.0 × 10</a:t>
                      </a:r>
                      <a:r>
                        <a:rPr lang="en-US" sz="1200" baseline="30000" dirty="0">
                          <a:solidFill>
                            <a:schemeClr val="tx1">
                              <a:lumMod val="95000"/>
                              <a:lumOff val="5000"/>
                            </a:schemeClr>
                          </a:solidFill>
                          <a:effectLst/>
                        </a:rPr>
                        <a:t>15</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H</a:t>
                      </a:r>
                      <a:r>
                        <a:rPr lang="en-US" sz="1200" baseline="-25000" dirty="0">
                          <a:solidFill>
                            <a:schemeClr val="tx1">
                              <a:lumMod val="95000"/>
                              <a:lumOff val="5000"/>
                            </a:schemeClr>
                          </a:solidFill>
                          <a:effectLst/>
                        </a:rPr>
                        <a:t>2</a:t>
                      </a:r>
                      <a:r>
                        <a:rPr lang="en-US" sz="1200" dirty="0">
                          <a:solidFill>
                            <a:schemeClr val="tx1">
                              <a:lumMod val="95000"/>
                              <a:lumOff val="5000"/>
                            </a:schemeClr>
                          </a:solidFill>
                          <a:effectLst/>
                        </a:rPr>
                        <a:t>CO</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1.0 × 10</a:t>
                      </a:r>
                      <a:r>
                        <a:rPr lang="en-US" sz="1200" baseline="30000" dirty="0">
                          <a:solidFill>
                            <a:schemeClr val="tx1">
                              <a:lumMod val="95000"/>
                              <a:lumOff val="5000"/>
                            </a:schemeClr>
                          </a:solidFill>
                          <a:effectLst/>
                        </a:rPr>
                        <a:t>16</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c>
                  <a:txBody>
                    <a:bodyPr/>
                    <a:lstStyle/>
                    <a:p>
                      <a:pPr marL="0" marR="0" algn="ctr">
                        <a:spcBef>
                          <a:spcPts val="0"/>
                        </a:spcBef>
                        <a:spcAft>
                          <a:spcPts val="0"/>
                        </a:spcAft>
                      </a:pPr>
                      <a:r>
                        <a:rPr lang="en-US" sz="1200" dirty="0">
                          <a:solidFill>
                            <a:schemeClr val="tx1">
                              <a:lumMod val="95000"/>
                              <a:lumOff val="5000"/>
                            </a:schemeClr>
                          </a:solidFill>
                          <a:effectLst/>
                        </a:rPr>
                        <a:t>3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rgbClr val="008000"/>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SO</a:t>
                      </a:r>
                      <a:r>
                        <a:rPr lang="en-US" sz="1200" baseline="-25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1.0 × 10</a:t>
                      </a:r>
                      <a:r>
                        <a:rPr lang="en-US" sz="1200" baseline="30000" dirty="0">
                          <a:solidFill>
                            <a:schemeClr val="tx1">
                              <a:lumMod val="95000"/>
                              <a:lumOff val="5000"/>
                            </a:schemeClr>
                          </a:solidFill>
                          <a:effectLst/>
                        </a:rPr>
                        <a:t>16</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3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Tropospheric C</a:t>
                      </a:r>
                      <a:r>
                        <a:rPr lang="en-US" sz="1200" baseline="-25000" dirty="0">
                          <a:solidFill>
                            <a:schemeClr val="tx1">
                              <a:lumMod val="95000"/>
                              <a:lumOff val="5000"/>
                            </a:schemeClr>
                          </a:solidFill>
                          <a:effectLst/>
                        </a:rPr>
                        <a:t>2</a:t>
                      </a:r>
                      <a:r>
                        <a:rPr lang="en-US" sz="1200" dirty="0">
                          <a:solidFill>
                            <a:schemeClr val="tx1">
                              <a:lumMod val="95000"/>
                              <a:lumOff val="5000"/>
                            </a:schemeClr>
                          </a:solidFill>
                          <a:effectLst/>
                        </a:rPr>
                        <a:t>H</a:t>
                      </a:r>
                      <a:r>
                        <a:rPr lang="en-US" sz="1200" baseline="-25000" dirty="0">
                          <a:solidFill>
                            <a:schemeClr val="tx1">
                              <a:lumMod val="95000"/>
                              <a:lumOff val="5000"/>
                            </a:schemeClr>
                          </a:solidFill>
                          <a:effectLst/>
                        </a:rPr>
                        <a:t>2</a:t>
                      </a:r>
                      <a:r>
                        <a:rPr lang="en-US" sz="1200" dirty="0">
                          <a:solidFill>
                            <a:schemeClr val="tx1">
                              <a:lumMod val="95000"/>
                              <a:lumOff val="5000"/>
                            </a:schemeClr>
                          </a:solidFill>
                          <a:effectLst/>
                        </a:rPr>
                        <a:t>O</a:t>
                      </a:r>
                      <a:r>
                        <a:rPr lang="en-US" sz="1200" baseline="-25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4.0 × 10</a:t>
                      </a:r>
                      <a:r>
                        <a:rPr lang="en-US" sz="1200" baseline="30000" dirty="0">
                          <a:solidFill>
                            <a:schemeClr val="tx1">
                              <a:lumMod val="95000"/>
                              <a:lumOff val="5000"/>
                            </a:schemeClr>
                          </a:solidFill>
                          <a:effectLst/>
                        </a:rPr>
                        <a:t>14</a:t>
                      </a:r>
                      <a:r>
                        <a:rPr lang="en-US" sz="1200" dirty="0">
                          <a:solidFill>
                            <a:schemeClr val="tx1">
                              <a:lumMod val="95000"/>
                              <a:lumOff val="5000"/>
                            </a:schemeClr>
                          </a:solidFill>
                          <a:effectLst/>
                        </a:rPr>
                        <a:t> molecules cm</a:t>
                      </a:r>
                      <a:r>
                        <a:rPr lang="en-US" sz="1200" baseline="30000" dirty="0">
                          <a:solidFill>
                            <a:schemeClr val="tx1">
                              <a:lumMod val="95000"/>
                              <a:lumOff val="5000"/>
                            </a:schemeClr>
                          </a:solidFill>
                          <a:effectLst/>
                        </a:rPr>
                        <a:t>-2</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3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r>
              <a:tr h="274320">
                <a:tc>
                  <a:txBody>
                    <a:bodyPr/>
                    <a:lstStyle/>
                    <a:p>
                      <a:pPr marL="0" marR="0" algn="ctr">
                        <a:spcBef>
                          <a:spcPts val="0"/>
                        </a:spcBef>
                        <a:spcAft>
                          <a:spcPts val="0"/>
                        </a:spcAft>
                      </a:pPr>
                      <a:r>
                        <a:rPr lang="en-US" sz="1200" dirty="0">
                          <a:solidFill>
                            <a:schemeClr val="tx1">
                              <a:lumMod val="95000"/>
                              <a:lumOff val="5000"/>
                            </a:schemeClr>
                          </a:solidFill>
                          <a:effectLst/>
                        </a:rPr>
                        <a:t>Aerosol Optical Depth</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0.10</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c>
                  <a:txBody>
                    <a:bodyPr/>
                    <a:lstStyle/>
                    <a:p>
                      <a:pPr marL="0" marR="0" algn="ctr">
                        <a:spcBef>
                          <a:spcPts val="0"/>
                        </a:spcBef>
                        <a:spcAft>
                          <a:spcPts val="0"/>
                        </a:spcAft>
                      </a:pPr>
                      <a:r>
                        <a:rPr lang="en-US" sz="1200" dirty="0">
                          <a:solidFill>
                            <a:schemeClr val="tx1">
                              <a:lumMod val="95000"/>
                              <a:lumOff val="5000"/>
                            </a:schemeClr>
                          </a:solidFill>
                          <a:effectLst/>
                        </a:rPr>
                        <a:t>1 hour</a:t>
                      </a:r>
                      <a:endParaRPr lang="en-US" sz="1200" dirty="0">
                        <a:solidFill>
                          <a:schemeClr val="tx1">
                            <a:lumMod val="95000"/>
                            <a:lumOff val="5000"/>
                          </a:schemeClr>
                        </a:solidFill>
                        <a:effectLst/>
                        <a:latin typeface="Cambria"/>
                        <a:ea typeface="Cambria"/>
                        <a:cs typeface="Times New Roman"/>
                      </a:endParaRPr>
                    </a:p>
                  </a:txBody>
                  <a:tcPr marL="8890" marR="8890" marT="8890" marB="8890" anchor="ctr">
                    <a:solidFill>
                      <a:schemeClr val="accent6">
                        <a:lumMod val="75000"/>
                      </a:schemeClr>
                    </a:solidFill>
                  </a:tcPr>
                </a:tc>
              </a:tr>
            </a:tbl>
          </a:graphicData>
        </a:graphic>
      </p:graphicFrame>
      <p:sp>
        <p:nvSpPr>
          <p:cNvPr id="6" name="TextBox 5"/>
          <p:cNvSpPr txBox="1"/>
          <p:nvPr/>
        </p:nvSpPr>
        <p:spPr>
          <a:xfrm>
            <a:off x="7975868" y="1323514"/>
            <a:ext cx="904752" cy="646331"/>
          </a:xfrm>
          <a:prstGeom prst="rect">
            <a:avLst/>
          </a:prstGeom>
          <a:noFill/>
          <a:ln>
            <a:solidFill>
              <a:schemeClr val="tx1"/>
            </a:solidFill>
          </a:ln>
        </p:spPr>
        <p:txBody>
          <a:bodyPr wrap="square" rtlCol="0">
            <a:spAutoFit/>
          </a:bodyPr>
          <a:lstStyle/>
          <a:p>
            <a:r>
              <a:rPr lang="en-US" b="1" dirty="0" smtClean="0">
                <a:solidFill>
                  <a:prstClr val="black"/>
                </a:solidFill>
                <a:latin typeface="Calibri"/>
              </a:rPr>
              <a:t>PLRA Table 1</a:t>
            </a:r>
            <a:endParaRPr lang="en-US" b="1" dirty="0">
              <a:solidFill>
                <a:prstClr val="black"/>
              </a:solidFill>
              <a:latin typeface="Calibri"/>
            </a:endParaRPr>
          </a:p>
        </p:txBody>
      </p:sp>
      <p:sp>
        <p:nvSpPr>
          <p:cNvPr id="8" name="Content Placeholder 5"/>
          <p:cNvSpPr txBox="1">
            <a:spLocks/>
          </p:cNvSpPr>
          <p:nvPr/>
        </p:nvSpPr>
        <p:spPr>
          <a:xfrm>
            <a:off x="199802" y="3966446"/>
            <a:ext cx="8721906" cy="27901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smtClean="0">
                <a:solidFill>
                  <a:srgbClr val="0D0D0D"/>
                </a:solidFill>
                <a:latin typeface="Arial"/>
                <a:cs typeface="Arial"/>
              </a:rPr>
              <a:t>Minimal set of products sufficient for constraining air quality</a:t>
            </a:r>
          </a:p>
          <a:p>
            <a:pPr>
              <a:spcBef>
                <a:spcPts val="0"/>
              </a:spcBef>
            </a:pPr>
            <a:r>
              <a:rPr lang="en-US" sz="1600" b="1" dirty="0" smtClean="0">
                <a:solidFill>
                  <a:srgbClr val="0D0D0D"/>
                </a:solidFill>
                <a:latin typeface="Arial"/>
                <a:cs typeface="Arial"/>
              </a:rPr>
              <a:t>Across Greater North America (GNA): </a:t>
            </a:r>
            <a:r>
              <a:rPr lang="en-US" sz="1600" b="1" strike="sngStrike" dirty="0" smtClean="0">
                <a:solidFill>
                  <a:srgbClr val="FF0000"/>
                </a:solidFill>
                <a:latin typeface="Arial"/>
                <a:cs typeface="Arial"/>
              </a:rPr>
              <a:t>18</a:t>
            </a:r>
            <a:r>
              <a:rPr lang="en-US" sz="1600" b="1" dirty="0" smtClean="0">
                <a:solidFill>
                  <a:srgbClr val="0D0D0D"/>
                </a:solidFill>
                <a:latin typeface="Arial"/>
                <a:cs typeface="Arial"/>
              </a:rPr>
              <a:t>19°N to </a:t>
            </a:r>
            <a:r>
              <a:rPr lang="en-US" sz="1600" b="1" strike="sngStrike" dirty="0" smtClean="0">
                <a:solidFill>
                  <a:srgbClr val="FF0000"/>
                </a:solidFill>
                <a:latin typeface="Arial"/>
                <a:cs typeface="Arial"/>
              </a:rPr>
              <a:t>58</a:t>
            </a:r>
            <a:r>
              <a:rPr lang="en-US" sz="1600" b="1" dirty="0" smtClean="0">
                <a:solidFill>
                  <a:srgbClr val="0D0D0D"/>
                </a:solidFill>
                <a:latin typeface="Arial"/>
                <a:cs typeface="Arial"/>
              </a:rPr>
              <a:t>57.5°N near 100°W, 67°W to 125°W near 42°N </a:t>
            </a:r>
            <a:r>
              <a:rPr lang="en-US" sz="1600" b="1" dirty="0" smtClean="0">
                <a:solidFill>
                  <a:srgbClr val="FF0000"/>
                </a:solidFill>
                <a:latin typeface="Arial"/>
                <a:cs typeface="Arial"/>
              </a:rPr>
              <a:t>(worst case combo of instrument and host pointing; best case still 18-58)</a:t>
            </a:r>
          </a:p>
          <a:p>
            <a:pPr>
              <a:spcBef>
                <a:spcPts val="0"/>
              </a:spcBef>
            </a:pPr>
            <a:r>
              <a:rPr lang="en-US" sz="1600" b="1" dirty="0" smtClean="0">
                <a:solidFill>
                  <a:srgbClr val="0D0D0D"/>
                </a:solidFill>
                <a:latin typeface="Arial"/>
                <a:cs typeface="Arial"/>
              </a:rPr>
              <a:t>Data products at urban-regional spatial scales</a:t>
            </a:r>
          </a:p>
          <a:p>
            <a:pPr lvl="1">
              <a:spcBef>
                <a:spcPts val="0"/>
              </a:spcBef>
            </a:pPr>
            <a:r>
              <a:rPr lang="en-US" sz="1200" b="1" dirty="0" smtClean="0">
                <a:solidFill>
                  <a:srgbClr val="0D0D0D"/>
                </a:solidFill>
                <a:latin typeface="Arial"/>
                <a:cs typeface="Arial"/>
              </a:rPr>
              <a:t>Baseline ≤ 60 km</a:t>
            </a:r>
            <a:r>
              <a:rPr lang="en-US" sz="1200" b="1" baseline="30000" dirty="0" smtClean="0">
                <a:solidFill>
                  <a:srgbClr val="0D0D0D"/>
                </a:solidFill>
                <a:latin typeface="Arial"/>
                <a:cs typeface="Arial"/>
              </a:rPr>
              <a:t>2</a:t>
            </a:r>
            <a:r>
              <a:rPr lang="en-US" sz="1200" b="1" i="1" dirty="0" smtClean="0">
                <a:solidFill>
                  <a:srgbClr val="0D0D0D"/>
                </a:solidFill>
                <a:latin typeface="Arial"/>
                <a:cs typeface="Arial"/>
              </a:rPr>
              <a:t> </a:t>
            </a:r>
            <a:r>
              <a:rPr lang="en-US" sz="1200" b="1" dirty="0" smtClean="0">
                <a:solidFill>
                  <a:srgbClr val="0D0D0D"/>
                </a:solidFill>
                <a:latin typeface="Arial"/>
                <a:cs typeface="Arial"/>
              </a:rPr>
              <a:t>at center of Field Of Regard (FOR)</a:t>
            </a:r>
          </a:p>
          <a:p>
            <a:pPr lvl="1">
              <a:spcBef>
                <a:spcPts val="0"/>
              </a:spcBef>
            </a:pPr>
            <a:r>
              <a:rPr lang="en-US" sz="1200" b="1" dirty="0" smtClean="0">
                <a:solidFill>
                  <a:srgbClr val="0D0D0D"/>
                </a:solidFill>
                <a:latin typeface="Arial"/>
                <a:cs typeface="Arial"/>
              </a:rPr>
              <a:t>Threshold </a:t>
            </a:r>
            <a:r>
              <a:rPr lang="en-US" sz="1200" b="1" dirty="0">
                <a:solidFill>
                  <a:srgbClr val="0D0D0D"/>
                </a:solidFill>
                <a:latin typeface="Arial"/>
                <a:cs typeface="Arial"/>
              </a:rPr>
              <a:t> ≤ </a:t>
            </a:r>
            <a:r>
              <a:rPr lang="en-US" sz="1200" b="1" dirty="0" smtClean="0">
                <a:solidFill>
                  <a:srgbClr val="0D0D0D"/>
                </a:solidFill>
                <a:latin typeface="Arial"/>
                <a:cs typeface="Arial"/>
              </a:rPr>
              <a:t>300 km</a:t>
            </a:r>
            <a:r>
              <a:rPr lang="en-US" sz="1200" b="1" baseline="30000" dirty="0" smtClean="0">
                <a:solidFill>
                  <a:srgbClr val="0D0D0D"/>
                </a:solidFill>
                <a:latin typeface="Arial"/>
                <a:cs typeface="Arial"/>
              </a:rPr>
              <a:t>2 </a:t>
            </a:r>
            <a:r>
              <a:rPr lang="en-US" sz="1200" b="1" dirty="0" smtClean="0">
                <a:solidFill>
                  <a:srgbClr val="0D0D0D"/>
                </a:solidFill>
                <a:latin typeface="Arial"/>
                <a:cs typeface="Arial"/>
              </a:rPr>
              <a:t>at center </a:t>
            </a:r>
            <a:r>
              <a:rPr lang="en-US" sz="1200" b="1" dirty="0">
                <a:solidFill>
                  <a:srgbClr val="0D0D0D"/>
                </a:solidFill>
                <a:latin typeface="Arial"/>
                <a:cs typeface="Arial"/>
              </a:rPr>
              <a:t>of </a:t>
            </a:r>
            <a:r>
              <a:rPr lang="en-US" sz="1200" b="1" dirty="0" smtClean="0">
                <a:solidFill>
                  <a:srgbClr val="0D0D0D"/>
                </a:solidFill>
                <a:latin typeface="Arial"/>
                <a:cs typeface="Arial"/>
              </a:rPr>
              <a:t>FOR</a:t>
            </a:r>
          </a:p>
          <a:p>
            <a:pPr>
              <a:spcBef>
                <a:spcPts val="0"/>
              </a:spcBef>
            </a:pPr>
            <a:r>
              <a:rPr lang="en-US" sz="1600" b="1" dirty="0" smtClean="0">
                <a:solidFill>
                  <a:srgbClr val="0D0D0D"/>
                </a:solidFill>
                <a:latin typeface="Arial"/>
                <a:cs typeface="Arial"/>
              </a:rPr>
              <a:t>Temporal scales to resolve diurnal changes in pollutant distributions</a:t>
            </a:r>
            <a:endParaRPr lang="en-US" sz="1600" b="1" strike="sngStrike" dirty="0" smtClean="0">
              <a:solidFill>
                <a:srgbClr val="0D0D0D"/>
              </a:solidFill>
              <a:latin typeface="Arial"/>
              <a:cs typeface="Arial"/>
            </a:endParaRPr>
          </a:p>
          <a:p>
            <a:pPr>
              <a:spcBef>
                <a:spcPts val="0"/>
              </a:spcBef>
            </a:pPr>
            <a:r>
              <a:rPr lang="en-US" sz="1600" b="1" dirty="0" smtClean="0">
                <a:solidFill>
                  <a:srgbClr val="0D0D0D"/>
                </a:solidFill>
                <a:latin typeface="Arial"/>
                <a:cs typeface="Arial"/>
              </a:rPr>
              <a:t>Collected in cloud-free scenes </a:t>
            </a:r>
          </a:p>
          <a:p>
            <a:pPr>
              <a:spcBef>
                <a:spcPts val="0"/>
              </a:spcBef>
            </a:pPr>
            <a:r>
              <a:rPr lang="en-US" sz="1600" b="1" dirty="0" smtClean="0">
                <a:solidFill>
                  <a:srgbClr val="0D0D0D"/>
                </a:solidFill>
                <a:latin typeface="Arial"/>
                <a:cs typeface="Arial"/>
              </a:rPr>
              <a:t>Geolocation uncertainty of less than 4 km </a:t>
            </a:r>
          </a:p>
          <a:p>
            <a:pPr>
              <a:spcBef>
                <a:spcPts val="0"/>
              </a:spcBef>
            </a:pPr>
            <a:r>
              <a:rPr lang="en-US" sz="1600" b="1" dirty="0" smtClean="0">
                <a:solidFill>
                  <a:srgbClr val="0D0D0D"/>
                </a:solidFill>
                <a:latin typeface="Arial"/>
                <a:cs typeface="Arial"/>
              </a:rPr>
              <a:t>Mission duration, subject to instrument availability</a:t>
            </a:r>
          </a:p>
          <a:p>
            <a:pPr lvl="1">
              <a:spcBef>
                <a:spcPts val="0"/>
              </a:spcBef>
            </a:pPr>
            <a:r>
              <a:rPr lang="en-US" sz="1200" b="1" dirty="0" smtClean="0">
                <a:solidFill>
                  <a:srgbClr val="0D0D0D"/>
                </a:solidFill>
                <a:latin typeface="Arial"/>
                <a:cs typeface="Arial"/>
              </a:rPr>
              <a:t>Baseline 20 months</a:t>
            </a:r>
          </a:p>
          <a:p>
            <a:pPr lvl="1">
              <a:spcBef>
                <a:spcPts val="0"/>
              </a:spcBef>
            </a:pPr>
            <a:r>
              <a:rPr lang="en-US" sz="1200" b="1" dirty="0" smtClean="0">
                <a:solidFill>
                  <a:srgbClr val="0D0D0D"/>
                </a:solidFill>
                <a:latin typeface="Arial"/>
                <a:cs typeface="Arial"/>
              </a:rPr>
              <a:t>Threshold 12 months</a:t>
            </a:r>
            <a:endParaRPr lang="en-US" sz="1200" b="1" dirty="0">
              <a:solidFill>
                <a:srgbClr val="0D0D0D"/>
              </a:solidFill>
              <a:latin typeface="Arial"/>
              <a:cs typeface="Arial"/>
            </a:endParaRPr>
          </a:p>
        </p:txBody>
      </p:sp>
      <p:sp>
        <p:nvSpPr>
          <p:cNvPr id="9" name="TextBox 8"/>
          <p:cNvSpPr txBox="1"/>
          <p:nvPr/>
        </p:nvSpPr>
        <p:spPr>
          <a:xfrm>
            <a:off x="113400" y="1168049"/>
            <a:ext cx="2642141" cy="3046988"/>
          </a:xfrm>
          <a:prstGeom prst="rect">
            <a:avLst/>
          </a:prstGeom>
          <a:noFill/>
        </p:spPr>
        <p:txBody>
          <a:bodyPr wrap="square" rtlCol="0">
            <a:spAutoFit/>
          </a:bodyPr>
          <a:lstStyle/>
          <a:p>
            <a:r>
              <a:rPr lang="en-US" sz="1600" b="1" dirty="0" smtClean="0">
                <a:latin typeface="Arial"/>
                <a:cs typeface="Arial"/>
              </a:rPr>
              <a:t>Implementation of SO</a:t>
            </a:r>
            <a:r>
              <a:rPr lang="en-US" sz="1600" b="1" baseline="-25000" dirty="0" smtClean="0">
                <a:latin typeface="Arial"/>
                <a:cs typeface="Arial"/>
              </a:rPr>
              <a:t>2</a:t>
            </a:r>
            <a:r>
              <a:rPr lang="en-US" sz="1600" b="1" dirty="0" smtClean="0">
                <a:latin typeface="Arial"/>
                <a:cs typeface="Arial"/>
              </a:rPr>
              <a:t>, C</a:t>
            </a:r>
            <a:r>
              <a:rPr lang="en-US" sz="1600" b="1" baseline="-25000" dirty="0" smtClean="0">
                <a:latin typeface="Arial"/>
                <a:cs typeface="Arial"/>
              </a:rPr>
              <a:t>2</a:t>
            </a:r>
            <a:r>
              <a:rPr lang="en-US" sz="1600" b="1" dirty="0" smtClean="0">
                <a:latin typeface="Arial"/>
                <a:cs typeface="Arial"/>
              </a:rPr>
              <a:t>H</a:t>
            </a:r>
            <a:r>
              <a:rPr lang="en-US" sz="1600" b="1" baseline="-25000" dirty="0" smtClean="0">
                <a:latin typeface="Arial"/>
                <a:cs typeface="Arial"/>
              </a:rPr>
              <a:t>2</a:t>
            </a:r>
            <a:r>
              <a:rPr lang="en-US" sz="1600" b="1" dirty="0" smtClean="0">
                <a:latin typeface="Arial"/>
                <a:cs typeface="Arial"/>
              </a:rPr>
              <a:t>O</a:t>
            </a:r>
            <a:r>
              <a:rPr lang="en-US" sz="1600" b="1" baseline="-25000" dirty="0" smtClean="0">
                <a:latin typeface="Arial"/>
                <a:cs typeface="Arial"/>
              </a:rPr>
              <a:t>2</a:t>
            </a:r>
            <a:r>
              <a:rPr lang="en-US" sz="1600" b="1" dirty="0" smtClean="0">
                <a:latin typeface="Arial"/>
                <a:cs typeface="Arial"/>
              </a:rPr>
              <a:t>, and aerosols delayed until instrument cost and schedule risks retired</a:t>
            </a:r>
          </a:p>
          <a:p>
            <a:pPr marL="285750" indent="-285750">
              <a:buFont typeface="Arial"/>
              <a:buChar char="•"/>
            </a:pPr>
            <a:r>
              <a:rPr lang="en-US" sz="1400" b="1" dirty="0" smtClean="0">
                <a:latin typeface="Arial"/>
                <a:cs typeface="Arial"/>
              </a:rPr>
              <a:t>Likely ~October 2015</a:t>
            </a:r>
          </a:p>
          <a:p>
            <a:pPr marL="285750" indent="-285750">
              <a:buFont typeface="Arial"/>
              <a:buChar char="•"/>
            </a:pPr>
            <a:r>
              <a:rPr lang="en-US" sz="1400" b="1" dirty="0" smtClean="0">
                <a:latin typeface="Arial"/>
                <a:cs typeface="Arial"/>
              </a:rPr>
              <a:t>Derived UVB also delayed</a:t>
            </a:r>
          </a:p>
          <a:p>
            <a:pPr marL="285750" indent="-285750">
              <a:buFont typeface="Arial"/>
              <a:buChar char="•"/>
            </a:pPr>
            <a:r>
              <a:rPr lang="en-US" sz="1400" b="1" dirty="0" smtClean="0">
                <a:latin typeface="Arial"/>
                <a:cs typeface="Arial"/>
              </a:rPr>
              <a:t>All still ready for launch if successful</a:t>
            </a:r>
          </a:p>
          <a:p>
            <a:pPr marL="285750" indent="-285750">
              <a:buFont typeface="Arial"/>
              <a:buChar char="•"/>
            </a:pPr>
            <a:r>
              <a:rPr lang="en-US" sz="1400" b="1" dirty="0" smtClean="0">
                <a:latin typeface="Arial"/>
                <a:cs typeface="Arial"/>
              </a:rPr>
              <a:t>Clouds being implemented at present</a:t>
            </a:r>
          </a:p>
          <a:p>
            <a:pPr marL="285750" indent="-285750">
              <a:buFont typeface="Arial"/>
              <a:buChar char="•"/>
            </a:pPr>
            <a:endParaRPr lang="en-US" sz="1400" b="1" dirty="0">
              <a:latin typeface="Arial"/>
              <a:cs typeface="Arial"/>
            </a:endParaRPr>
          </a:p>
        </p:txBody>
      </p:sp>
      <p:sp>
        <p:nvSpPr>
          <p:cNvPr id="10" name="Title 3"/>
          <p:cNvSpPr txBox="1">
            <a:spLocks/>
          </p:cNvSpPr>
          <p:nvPr/>
        </p:nvSpPr>
        <p:spPr>
          <a:xfrm>
            <a:off x="1904948" y="16997"/>
            <a:ext cx="5972807" cy="969601"/>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r>
              <a:rPr lang="en-US" sz="2400" dirty="0" smtClean="0"/>
              <a:t>PLRA 4.1.1 and 4.1.2</a:t>
            </a:r>
            <a:br>
              <a:rPr lang="en-US" sz="2400" dirty="0" smtClean="0"/>
            </a:br>
            <a:r>
              <a:rPr lang="en-US" sz="2400" dirty="0" smtClean="0"/>
              <a:t>Baseline and threshold</a:t>
            </a:r>
            <a:r>
              <a:rPr lang="en-US" sz="2400" dirty="0"/>
              <a:t> </a:t>
            </a:r>
            <a:r>
              <a:rPr lang="en-US" sz="2400" dirty="0" smtClean="0"/>
              <a:t>data products</a:t>
            </a:r>
            <a:endParaRPr lang="en-US" sz="2400" dirty="0"/>
          </a:p>
        </p:txBody>
      </p:sp>
    </p:spTree>
    <p:extLst>
      <p:ext uri="{BB962C8B-B14F-4D97-AF65-F5344CB8AC3E}">
        <p14:creationId xmlns:p14="http://schemas.microsoft.com/office/powerpoint/2010/main" val="22179344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40</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9144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Ron Cohen</a:t>
            </a:r>
            <a:endParaRPr lang="en-US" altLang="ja-JP" sz="2600" b="1" i="1" dirty="0">
              <a:solidFill>
                <a:srgbClr val="005A9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8991600" cy="673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9217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41</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9144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Ron Cohen</a:t>
            </a:r>
            <a:endParaRPr lang="en-US" altLang="ja-JP" sz="2600" b="1" i="1" dirty="0">
              <a:solidFill>
                <a:srgbClr val="005A9E"/>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8353425" cy="625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3559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42</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9144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Ron Cohen</a:t>
            </a:r>
            <a:endParaRPr lang="en-US" altLang="ja-JP" sz="2600" b="1" i="1" dirty="0">
              <a:solidFill>
                <a:srgbClr val="005A9E"/>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54050"/>
            <a:ext cx="8963025" cy="671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43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43</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9144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Ron Cohen</a:t>
            </a:r>
            <a:endParaRPr lang="en-US" altLang="ja-JP" sz="2600" b="1" i="1" dirty="0">
              <a:solidFill>
                <a:srgbClr val="005A9E"/>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8200"/>
            <a:ext cx="9144000" cy="6851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2722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44</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9144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Ron Cohen</a:t>
            </a:r>
            <a:endParaRPr lang="en-US" altLang="ja-JP" sz="2600" b="1" i="1" dirty="0">
              <a:solidFill>
                <a:srgbClr val="005A9E"/>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 y="654050"/>
            <a:ext cx="8086725" cy="605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8679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45</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9144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Ron Cohen</a:t>
            </a:r>
            <a:endParaRPr lang="en-US" altLang="ja-JP" sz="2600" b="1" i="1" dirty="0">
              <a:solidFill>
                <a:srgbClr val="005A9E"/>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 y="654050"/>
            <a:ext cx="8736807" cy="654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821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46</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1231106" y="124297"/>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Ron Cohen’s Grou</a:t>
            </a:r>
            <a:r>
              <a:rPr lang="en-US" altLang="ja-JP" sz="2600" b="1" i="1" dirty="0">
                <a:solidFill>
                  <a:srgbClr val="005A9E"/>
                </a:solidFill>
              </a:rPr>
              <a:t>p</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16422"/>
            <a:ext cx="8329613" cy="6241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0576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495800" y="1661160"/>
            <a:ext cx="50727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800" b="1" dirty="0" smtClean="0">
                <a:solidFill>
                  <a:srgbClr val="0000A9"/>
                </a:solidFill>
              </a:rPr>
              <a:t>Formaldehyde</a:t>
            </a:r>
            <a:endParaRPr lang="en-US" sz="48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7055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CH</a:t>
            </a:r>
            <a:r>
              <a:rPr lang="en-US" baseline="-25000" dirty="0" smtClean="0"/>
              <a:t>2</a:t>
            </a:r>
            <a:r>
              <a:rPr lang="en-US" dirty="0" smtClean="0"/>
              <a:t>O Validation Challenges</a:t>
            </a:r>
            <a:endParaRPr lang="en-US" dirty="0"/>
          </a:p>
        </p:txBody>
      </p:sp>
      <p:sp>
        <p:nvSpPr>
          <p:cNvPr id="4" name="Rectangle 3"/>
          <p:cNvSpPr/>
          <p:nvPr/>
        </p:nvSpPr>
        <p:spPr>
          <a:xfrm>
            <a:off x="152400" y="1136032"/>
            <a:ext cx="8991600" cy="4801314"/>
          </a:xfrm>
          <a:prstGeom prst="rect">
            <a:avLst/>
          </a:prstGeom>
        </p:spPr>
        <p:txBody>
          <a:bodyPr wrap="square">
            <a:spAutoFit/>
          </a:bodyPr>
          <a:lstStyle/>
          <a:p>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Validation challenges for TEMPO CH</a:t>
            </a:r>
            <a:r>
              <a:rPr lang="en-US" b="1" baseline="-25000" dirty="0" smtClean="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O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column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measurements:</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Adequacy (or lack) of correlative measurements -  vertical distribution (especially within the BL)</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Impact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a priori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vertical diurnal profiles</a:t>
            </a:r>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Ø"/>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Aerosols and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clouds </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Albedo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changes and spatial gradients </a:t>
            </a:r>
          </a:p>
          <a:p>
            <a:pPr marL="285750" indent="-285750">
              <a:buFont typeface="Wingdings" panose="05000000000000000000" pitchFamily="2" charset="2"/>
              <a:buChar char="Ø"/>
            </a:pPr>
            <a:endPar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Sources of independent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sources of CH</a:t>
            </a:r>
            <a:r>
              <a:rPr lang="en-US" b="1" baseline="-25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O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measurements: </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Satellite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data sets from independent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sensors: </a:t>
            </a:r>
            <a:r>
              <a:rPr lang="en-US"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TropOMI</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Aircraft observations; GCAS, </a:t>
            </a:r>
            <a:r>
              <a:rPr lang="en-US"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GeoTASO</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Aircarft</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 in-situ profiles</a:t>
            </a:r>
          </a:p>
          <a:p>
            <a:pPr marL="285750" indent="-285750">
              <a:buFont typeface="Wingdings" panose="05000000000000000000" pitchFamily="2" charset="2"/>
              <a:buChar char="Ø"/>
            </a:pP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Ground-based measurements; Pandora</a:t>
            </a:r>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For CH</a:t>
            </a:r>
            <a:r>
              <a:rPr lang="en-US" b="1" baseline="-25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O </a:t>
            </a:r>
            <a:r>
              <a:rPr lang="en-US" b="1" dirty="0" smtClean="0">
                <a:solidFill>
                  <a:srgbClr val="000000"/>
                </a:solidFill>
                <a:latin typeface="Arial" panose="020B0604020202020204" pitchFamily="34" charset="0"/>
                <a:ea typeface="Calibri" panose="020F0502020204030204" pitchFamily="34" charset="0"/>
                <a:cs typeface="Arial" panose="020B0604020202020204" pitchFamily="34" charset="0"/>
              </a:rPr>
              <a:t>a-priori </a:t>
            </a: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vertical profile shapes have the largest systematic impact on the satellite column errors due to the strong decrease of the satellite UV measurement sensitivity near the surface. </a:t>
            </a:r>
          </a:p>
        </p:txBody>
      </p:sp>
    </p:spTree>
    <p:extLst>
      <p:ext uri="{BB962C8B-B14F-4D97-AF65-F5344CB8AC3E}">
        <p14:creationId xmlns:p14="http://schemas.microsoft.com/office/powerpoint/2010/main" val="31306374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4800"/>
            <a:ext cx="5972807" cy="638108"/>
          </a:xfrm>
        </p:spPr>
        <p:txBody>
          <a:bodyPr>
            <a:normAutofit fontScale="90000"/>
          </a:bodyPr>
          <a:lstStyle/>
          <a:p>
            <a:r>
              <a:rPr lang="en-US" altLang="en-US" b="1" i="1" dirty="0" smtClean="0">
                <a:solidFill>
                  <a:schemeClr val="bg2">
                    <a:lumMod val="90000"/>
                  </a:schemeClr>
                </a:solidFill>
                <a:latin typeface="Arial" panose="020B0604020202020204" pitchFamily="34" charset="0"/>
              </a:rPr>
              <a:t>DISCOVER-AQ</a:t>
            </a:r>
            <a:br>
              <a:rPr lang="en-US" altLang="en-US" b="1" i="1" dirty="0" smtClean="0">
                <a:solidFill>
                  <a:schemeClr val="bg2">
                    <a:lumMod val="90000"/>
                  </a:schemeClr>
                </a:solidFill>
                <a:latin typeface="Arial" panose="020B0604020202020204" pitchFamily="34" charset="0"/>
              </a:rPr>
            </a:br>
            <a:r>
              <a:rPr lang="en-US" altLang="en-US" b="1" i="1" dirty="0" smtClean="0">
                <a:solidFill>
                  <a:schemeClr val="bg2">
                    <a:lumMod val="90000"/>
                  </a:schemeClr>
                </a:solidFill>
                <a:latin typeface="Arial" panose="020B0604020202020204" pitchFamily="34" charset="0"/>
              </a:rPr>
              <a:t>P-3 Median </a:t>
            </a:r>
            <a:r>
              <a:rPr lang="en-US" altLang="en-US" b="1" i="1" dirty="0">
                <a:solidFill>
                  <a:schemeClr val="bg2">
                    <a:lumMod val="90000"/>
                  </a:schemeClr>
                </a:solidFill>
                <a:latin typeface="Arial" panose="020B0604020202020204" pitchFamily="34" charset="0"/>
              </a:rPr>
              <a:t>CH</a:t>
            </a:r>
            <a:r>
              <a:rPr lang="en-US" altLang="en-US" b="1" i="1" baseline="-25000" dirty="0">
                <a:solidFill>
                  <a:schemeClr val="bg2">
                    <a:lumMod val="90000"/>
                  </a:schemeClr>
                </a:solidFill>
                <a:latin typeface="Arial" panose="020B0604020202020204" pitchFamily="34" charset="0"/>
              </a:rPr>
              <a:t>2</a:t>
            </a:r>
            <a:r>
              <a:rPr lang="en-US" altLang="en-US" b="1" i="1" dirty="0">
                <a:solidFill>
                  <a:schemeClr val="bg2">
                    <a:lumMod val="90000"/>
                  </a:schemeClr>
                </a:solidFill>
                <a:latin typeface="Arial" panose="020B0604020202020204" pitchFamily="34" charset="0"/>
              </a:rPr>
              <a:t>O Profiles</a:t>
            </a:r>
            <a:r>
              <a:rPr lang="en-US" altLang="en-US" b="1" i="1" dirty="0">
                <a:solidFill>
                  <a:srgbClr val="005A9E"/>
                </a:solidFill>
                <a:latin typeface="Arial" panose="020B0604020202020204" pitchFamily="34" charset="0"/>
              </a:rPr>
              <a:t/>
            </a:r>
            <a:br>
              <a:rPr lang="en-US" altLang="en-US" b="1" i="1" dirty="0">
                <a:solidFill>
                  <a:srgbClr val="005A9E"/>
                </a:solidFill>
                <a:latin typeface="Arial" panose="020B0604020202020204" pitchFamily="34" charset="0"/>
              </a:rPr>
            </a:b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91" y="1029576"/>
            <a:ext cx="7784396" cy="56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1"/>
          <p:cNvSpPr txBox="1">
            <a:spLocks/>
          </p:cNvSpPr>
          <p:nvPr/>
        </p:nvSpPr>
        <p:spPr bwMode="auto">
          <a:xfrm>
            <a:off x="6912429" y="706120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4572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A7E5682D-452D-4A9E-93F6-75327D8521CF}" type="slidenum">
              <a:rPr lang="en-US" altLang="en-US" sz="1200" smtClean="0">
                <a:solidFill>
                  <a:srgbClr val="898989"/>
                </a:solidFill>
              </a:rPr>
              <a:pPr>
                <a:spcBef>
                  <a:spcPct val="0"/>
                </a:spcBef>
                <a:buFontTx/>
                <a:buNone/>
              </a:pPr>
              <a:t>49</a:t>
            </a:fld>
            <a:endParaRPr lang="en-US" altLang="en-US" sz="1200">
              <a:solidFill>
                <a:srgbClr val="898989"/>
              </a:solidFill>
            </a:endParaRPr>
          </a:p>
        </p:txBody>
      </p:sp>
    </p:spTree>
    <p:extLst>
      <p:ext uri="{BB962C8B-B14F-4D97-AF65-F5344CB8AC3E}">
        <p14:creationId xmlns:p14="http://schemas.microsoft.com/office/powerpoint/2010/main" val="3260403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Side Note</a:t>
            </a:r>
            <a:endParaRPr lang="en-US" dirty="0"/>
          </a:p>
        </p:txBody>
      </p:sp>
      <p:sp>
        <p:nvSpPr>
          <p:cNvPr id="3" name="Content Placeholder 2"/>
          <p:cNvSpPr txBox="1">
            <a:spLocks/>
          </p:cNvSpPr>
          <p:nvPr/>
        </p:nvSpPr>
        <p:spPr>
          <a:xfrm>
            <a:off x="320348" y="1047810"/>
            <a:ext cx="8229600" cy="56388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400" dirty="0" smtClean="0"/>
              <a:t>TEMPO Level </a:t>
            </a:r>
            <a:r>
              <a:rPr lang="en-US" sz="2400" b="1" dirty="0" smtClean="0"/>
              <a:t>1b Radiance product has no PLRA requirement</a:t>
            </a:r>
            <a:r>
              <a:rPr lang="en-US" sz="2400" dirty="0" smtClean="0"/>
              <a:t>, and hence no validation promise.</a:t>
            </a:r>
          </a:p>
          <a:p>
            <a:pPr>
              <a:spcBef>
                <a:spcPts val="1200"/>
              </a:spcBef>
            </a:pPr>
            <a:r>
              <a:rPr lang="en-US" sz="2400" dirty="0" smtClean="0"/>
              <a:t>However, it will be evaluated to the extent necessary to produce the Level 2 Baseline data products.</a:t>
            </a:r>
          </a:p>
          <a:p>
            <a:pPr>
              <a:spcBef>
                <a:spcPts val="1200"/>
              </a:spcBef>
            </a:pPr>
            <a:r>
              <a:rPr lang="en-US" sz="2400" dirty="0" smtClean="0"/>
              <a:t>Evaluation will most likely rely upon measurement vs. </a:t>
            </a:r>
            <a:r>
              <a:rPr lang="en-US" sz="2400" b="1" dirty="0" smtClean="0"/>
              <a:t>radiative transfer model comparisons</a:t>
            </a:r>
            <a:r>
              <a:rPr lang="en-US" sz="2400" dirty="0" smtClean="0"/>
              <a:t>.</a:t>
            </a:r>
          </a:p>
          <a:p>
            <a:pPr>
              <a:spcBef>
                <a:spcPts val="1200"/>
              </a:spcBef>
            </a:pPr>
            <a:r>
              <a:rPr lang="en-US" sz="2400" dirty="0" smtClean="0"/>
              <a:t>If radiance measurements from other appropriate space-based instruments, i.e. </a:t>
            </a:r>
            <a:r>
              <a:rPr lang="en-US" sz="2400" dirty="0" err="1" smtClean="0"/>
              <a:t>TropOMI</a:t>
            </a:r>
            <a:r>
              <a:rPr lang="en-US" sz="2400" dirty="0" smtClean="0"/>
              <a:t>, or air-borne instruments, i.e. </a:t>
            </a:r>
            <a:r>
              <a:rPr lang="en-US" sz="2400" dirty="0" err="1" smtClean="0"/>
              <a:t>GEOTaso</a:t>
            </a:r>
            <a:r>
              <a:rPr lang="en-US" sz="2400" dirty="0" smtClean="0"/>
              <a:t>, are available they’ll also be examined.</a:t>
            </a:r>
          </a:p>
          <a:p>
            <a:pPr>
              <a:spcBef>
                <a:spcPts val="1200"/>
              </a:spcBef>
            </a:pPr>
            <a:r>
              <a:rPr lang="en-US" sz="2400" dirty="0" smtClean="0"/>
              <a:t>Likewise, validation of the </a:t>
            </a:r>
            <a:r>
              <a:rPr lang="en-US" sz="2400" b="1" dirty="0" smtClean="0"/>
              <a:t>cloud product is not a PLRA requirement</a:t>
            </a:r>
            <a:r>
              <a:rPr lang="en-US" sz="2400" dirty="0" smtClean="0"/>
              <a:t>, but it will be evaluated as an intermediate product in the Level 2 processing.</a:t>
            </a:r>
          </a:p>
        </p:txBody>
      </p:sp>
    </p:spTree>
    <p:extLst>
      <p:ext uri="{BB962C8B-B14F-4D97-AF65-F5344CB8AC3E}">
        <p14:creationId xmlns:p14="http://schemas.microsoft.com/office/powerpoint/2010/main" val="11335598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Zhu et al., ACP 2016</a:t>
            </a:r>
            <a:endParaRPr lang="en-US" dirty="0"/>
          </a:p>
        </p:txBody>
      </p:sp>
      <p:pic>
        <p:nvPicPr>
          <p:cNvPr id="5" name="Picture 4" descr="Screen Shot 2017-04-19 at 5.31.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14" y="1492250"/>
            <a:ext cx="3723772" cy="5365750"/>
          </a:xfrm>
          <a:prstGeom prst="rect">
            <a:avLst/>
          </a:prstGeom>
        </p:spPr>
      </p:pic>
      <p:sp>
        <p:nvSpPr>
          <p:cNvPr id="6" name="TextBox 5"/>
          <p:cNvSpPr txBox="1"/>
          <p:nvPr/>
        </p:nvSpPr>
        <p:spPr>
          <a:xfrm>
            <a:off x="4053417" y="1841500"/>
            <a:ext cx="4773083" cy="3416320"/>
          </a:xfrm>
          <a:prstGeom prst="rect">
            <a:avLst/>
          </a:prstGeom>
          <a:noFill/>
        </p:spPr>
        <p:txBody>
          <a:bodyPr wrap="square" rtlCol="0">
            <a:spAutoFit/>
          </a:bodyPr>
          <a:lstStyle/>
          <a:p>
            <a:pPr marL="285750" indent="-285750">
              <a:buFont typeface="Arial"/>
              <a:buChar char="•"/>
            </a:pPr>
            <a:r>
              <a:rPr lang="en-US" dirty="0" smtClean="0"/>
              <a:t>Fig. 5 from Zhu et al.</a:t>
            </a:r>
          </a:p>
          <a:p>
            <a:pPr marL="285750" indent="-285750">
              <a:buFont typeface="Arial"/>
              <a:buChar char="•"/>
            </a:pPr>
            <a:r>
              <a:rPr lang="en-US" dirty="0" smtClean="0"/>
              <a:t>Top row, left: HCHO columns from GEOS-</a:t>
            </a:r>
            <a:r>
              <a:rPr lang="en-US" dirty="0" err="1" smtClean="0"/>
              <a:t>Chem</a:t>
            </a:r>
            <a:r>
              <a:rPr lang="en-US" dirty="0" smtClean="0"/>
              <a:t> simulation optimized to match aircraft observations</a:t>
            </a:r>
          </a:p>
          <a:p>
            <a:pPr marL="285750" indent="-285750">
              <a:buFont typeface="Arial"/>
              <a:buChar char="•"/>
            </a:pPr>
            <a:r>
              <a:rPr lang="en-US" dirty="0" smtClean="0"/>
              <a:t>Top row, right: HCHO columns calculated from aircraft observations</a:t>
            </a:r>
          </a:p>
          <a:p>
            <a:pPr marL="285750" indent="-285750">
              <a:buFont typeface="Arial"/>
              <a:buChar char="•"/>
            </a:pPr>
            <a:r>
              <a:rPr lang="en-US" dirty="0" smtClean="0"/>
              <a:t>Bottom panels: retrievals from 4 satellites (OMI, OMPS, GOME2A, GOME2B) with two groups’ retrievals each for OMI and OMPS</a:t>
            </a:r>
          </a:p>
          <a:p>
            <a:pPr marL="285750" indent="-285750">
              <a:buFont typeface="Arial"/>
              <a:buChar char="•"/>
            </a:pPr>
            <a:r>
              <a:rPr lang="en-US" dirty="0" smtClean="0"/>
              <a:t>All satellite observations report lower HCHO columns than GEOS-</a:t>
            </a:r>
            <a:r>
              <a:rPr lang="en-US" dirty="0" err="1" smtClean="0"/>
              <a:t>Chem</a:t>
            </a:r>
            <a:r>
              <a:rPr lang="en-US" dirty="0" smtClean="0"/>
              <a:t> or aircraft observations</a:t>
            </a:r>
            <a:endParaRPr lang="en-US" dirty="0"/>
          </a:p>
        </p:txBody>
      </p:sp>
    </p:spTree>
    <p:extLst>
      <p:ext uri="{BB962C8B-B14F-4D97-AF65-F5344CB8AC3E}">
        <p14:creationId xmlns:p14="http://schemas.microsoft.com/office/powerpoint/2010/main" val="30132375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4269909" y="1447800"/>
            <a:ext cx="4648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3600" b="1" dirty="0">
                <a:solidFill>
                  <a:srgbClr val="0000A9"/>
                </a:solidFill>
              </a:rPr>
              <a:t>Federated </a:t>
            </a:r>
            <a:r>
              <a:rPr lang="en-US" sz="3600" b="1" dirty="0" smtClean="0">
                <a:solidFill>
                  <a:srgbClr val="0000A9"/>
                </a:solidFill>
              </a:rPr>
              <a:t>Networks</a:t>
            </a:r>
          </a:p>
          <a:p>
            <a:pPr algn="ctr" eaLnBrk="1" hangingPunct="1"/>
            <a:r>
              <a:rPr lang="en-US" sz="3600" b="1" dirty="0" smtClean="0">
                <a:solidFill>
                  <a:srgbClr val="0000A9"/>
                </a:solidFill>
                <a:cs typeface="Arial" charset="0"/>
              </a:rPr>
              <a:t>Jim Szykman</a:t>
            </a:r>
            <a:endParaRPr lang="en-US" sz="3600" dirty="0">
              <a:solidFill>
                <a:srgbClr val="000000"/>
              </a:solidFill>
              <a:cs typeface="Arial" charset="0"/>
            </a:endParaRPr>
          </a:p>
          <a:p>
            <a:pPr eaLnBrk="1" hangingPunct="1"/>
            <a:endParaRPr lang="en-US" sz="4800" dirty="0" smtClean="0">
              <a:solidFill>
                <a:srgbClr val="000000"/>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5981" y="4391207"/>
            <a:ext cx="750088" cy="750088"/>
          </a:xfrm>
          <a:prstGeom prst="rect">
            <a:avLst/>
          </a:prstGeom>
        </p:spPr>
      </p:pic>
      <p:pic>
        <p:nvPicPr>
          <p:cNvPr id="1026" name="Picture 2" descr="C:\Documents and Settings\mike\Local Settings\Temporary Internet Files\Content.Outlook\NGUL2M1K\new-uah-logo.jpg"/>
          <p:cNvPicPr>
            <a:picLocks noChangeAspect="1" noChangeArrowheads="1"/>
          </p:cNvPicPr>
          <p:nvPr/>
        </p:nvPicPr>
        <p:blipFill>
          <a:blip r:embed="rId4"/>
          <a:srcRect/>
          <a:stretch>
            <a:fillRect/>
          </a:stretch>
        </p:blipFill>
        <p:spPr bwMode="auto">
          <a:xfrm>
            <a:off x="6594009" y="4386548"/>
            <a:ext cx="1509494" cy="754747"/>
          </a:xfrm>
          <a:prstGeom prst="rect">
            <a:avLst/>
          </a:prstGeom>
          <a:noFill/>
        </p:spPr>
      </p:pic>
      <p:pic>
        <p:nvPicPr>
          <p:cNvPr id="1028" name="Picture 4" descr="http://www.umbc.edu/umbcstyle/images/hori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546" y="5266580"/>
            <a:ext cx="1310423"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ike\Dropbox\drop.mike 8.14\Tidbits\logos\imgres.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2410" y="5266580"/>
            <a:ext cx="1422771" cy="4431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ike\Dropbox\drop.mike 8.14\Tidbits\logos\searc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8033" y="4474245"/>
            <a:ext cx="1000575" cy="6670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Meetings\2014\2014 GEMS\noaa-logo_1024w1024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3158" y="5806084"/>
            <a:ext cx="828599" cy="82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5109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714" y="100690"/>
            <a:ext cx="6422571" cy="638108"/>
          </a:xfrm>
        </p:spPr>
        <p:txBody>
          <a:bodyPr>
            <a:normAutofit fontScale="90000"/>
          </a:bodyPr>
          <a:lstStyle/>
          <a:p>
            <a:r>
              <a:rPr lang="en-US" sz="2400" dirty="0" smtClean="0"/>
              <a:t>Rationale for pursuit of a Federated Activity for TEMPO L2/L3 Validation </a:t>
            </a:r>
            <a:endParaRPr lang="en-US" sz="2400" dirty="0"/>
          </a:p>
        </p:txBody>
      </p:sp>
      <p:sp>
        <p:nvSpPr>
          <p:cNvPr id="3" name="Content Placeholder 2"/>
          <p:cNvSpPr>
            <a:spLocks noGrp="1"/>
          </p:cNvSpPr>
          <p:nvPr>
            <p:ph idx="4294967295"/>
          </p:nvPr>
        </p:nvSpPr>
        <p:spPr>
          <a:xfrm>
            <a:off x="0" y="965200"/>
            <a:ext cx="8842375" cy="5683250"/>
          </a:xfrm>
          <a:prstGeom prst="rect">
            <a:avLst/>
          </a:prstGeom>
          <a:ln>
            <a:noFill/>
          </a:ln>
        </p:spPr>
        <p:txBody>
          <a:bodyPr/>
          <a:lstStyle/>
          <a:p>
            <a:pPr marL="0" indent="0" algn="just">
              <a:buNone/>
            </a:pPr>
            <a:endParaRPr lang="en-US" sz="1400" b="1" dirty="0" smtClean="0">
              <a:cs typeface="Arial" pitchFamily="34" charset="0"/>
            </a:endParaRPr>
          </a:p>
          <a:p>
            <a:pPr algn="just"/>
            <a:endParaRPr lang="en-US" sz="1400" b="1" dirty="0">
              <a:cs typeface="Arial" pitchFamily="34" charset="0"/>
            </a:endParaRPr>
          </a:p>
          <a:p>
            <a:pPr algn="just"/>
            <a:r>
              <a:rPr lang="en-US" sz="1600" b="1" dirty="0" smtClean="0">
                <a:cs typeface="Arial" pitchFamily="34" charset="0"/>
              </a:rPr>
              <a:t>A federated approach to validation/evaluation of L2/L3 geophysical variables using existing air quality network infrastructure could help promote early acceptance of L2/L3 data products, especially given the potential short operational life of TEMPO.</a:t>
            </a:r>
          </a:p>
          <a:p>
            <a:pPr algn="just"/>
            <a:endParaRPr lang="en-US" sz="1600" b="1" dirty="0">
              <a:cs typeface="Arial" pitchFamily="34" charset="0"/>
            </a:endParaRPr>
          </a:p>
          <a:p>
            <a:pPr algn="just"/>
            <a:r>
              <a:rPr lang="en-US" sz="1600" b="1" dirty="0" smtClean="0">
                <a:cs typeface="Arial" pitchFamily="34" charset="0"/>
              </a:rPr>
              <a:t>Current proposed changes by the EPA to the existing Photochemical Assessment Monitoring Station (PAMS) Network provides a unique opportunity to:</a:t>
            </a:r>
          </a:p>
          <a:p>
            <a:pPr lvl="1" algn="just">
              <a:buFont typeface="Wingdings" panose="05000000000000000000" pitchFamily="2" charset="2"/>
              <a:buChar char="Ø"/>
            </a:pPr>
            <a:endParaRPr lang="en-US" sz="1600" b="1" dirty="0" smtClean="0">
              <a:cs typeface="Arial" pitchFamily="34" charset="0"/>
            </a:endParaRPr>
          </a:p>
          <a:p>
            <a:pPr lvl="1" algn="just">
              <a:buFont typeface="Wingdings" panose="05000000000000000000" pitchFamily="2" charset="2"/>
              <a:buChar char="Ø"/>
            </a:pPr>
            <a:r>
              <a:rPr lang="en-US" sz="1600" b="1" dirty="0"/>
              <a:t>Leverage existing/expanding infrastructure already required and funded by EPA via the Clean Air Act.</a:t>
            </a:r>
          </a:p>
          <a:p>
            <a:pPr lvl="1" algn="just">
              <a:buFont typeface="Wingdings" panose="05000000000000000000" pitchFamily="2" charset="2"/>
              <a:buChar char="Ø"/>
            </a:pPr>
            <a:endParaRPr lang="en-US" sz="1600" b="1" dirty="0" smtClean="0">
              <a:cs typeface="Arial" pitchFamily="34" charset="0"/>
            </a:endParaRPr>
          </a:p>
          <a:p>
            <a:pPr lvl="1" algn="just">
              <a:buFont typeface="Wingdings" panose="05000000000000000000" pitchFamily="2" charset="2"/>
              <a:buChar char="Ø"/>
            </a:pPr>
            <a:r>
              <a:rPr lang="en-US" sz="1600" b="1" smtClean="0">
                <a:cs typeface="Arial" pitchFamily="34" charset="0"/>
              </a:rPr>
              <a:t>Develop continuous (24/7) TEMPO </a:t>
            </a:r>
            <a:r>
              <a:rPr lang="en-US" sz="1600" b="1" dirty="0" smtClean="0">
                <a:cs typeface="Arial" pitchFamily="34" charset="0"/>
              </a:rPr>
              <a:t>correlative data validation sites in the areas with the worst O</a:t>
            </a:r>
            <a:r>
              <a:rPr lang="en-US" sz="1600" b="1" baseline="-25000" dirty="0" smtClean="0">
                <a:cs typeface="Arial" pitchFamily="34" charset="0"/>
              </a:rPr>
              <a:t>3</a:t>
            </a:r>
            <a:r>
              <a:rPr lang="en-US" sz="1600" b="1" dirty="0" smtClean="0">
                <a:cs typeface="Arial" pitchFamily="34" charset="0"/>
              </a:rPr>
              <a:t> pollution.</a:t>
            </a:r>
          </a:p>
          <a:p>
            <a:pPr lvl="1">
              <a:buFont typeface="Wingdings" panose="05000000000000000000" pitchFamily="2" charset="2"/>
              <a:buChar char="Ø"/>
            </a:pPr>
            <a:endParaRPr lang="en-US" sz="1600" b="1" dirty="0"/>
          </a:p>
          <a:p>
            <a:pPr lvl="1">
              <a:buFont typeface="Wingdings" panose="05000000000000000000" pitchFamily="2" charset="2"/>
              <a:buChar char="Ø"/>
            </a:pPr>
            <a:r>
              <a:rPr lang="en-US" sz="1600" b="1" dirty="0"/>
              <a:t>Help foster more significant interaction between TEMPO science team and the air quality </a:t>
            </a:r>
            <a:r>
              <a:rPr lang="en-US" sz="1600" b="1" dirty="0" smtClean="0"/>
              <a:t>agencies.</a:t>
            </a:r>
            <a:endParaRPr lang="en-US" sz="1600" b="1" dirty="0"/>
          </a:p>
          <a:p>
            <a:pPr lvl="1">
              <a:buFont typeface="Wingdings" panose="05000000000000000000" pitchFamily="2" charset="2"/>
              <a:buChar char="Ø"/>
            </a:pPr>
            <a:endParaRPr lang="en-US" sz="1600" b="1" dirty="0"/>
          </a:p>
          <a:p>
            <a:pPr lvl="1">
              <a:buFont typeface="Wingdings" panose="05000000000000000000" pitchFamily="2" charset="2"/>
              <a:buChar char="Ø"/>
            </a:pPr>
            <a:r>
              <a:rPr lang="en-US" sz="1600" b="1" dirty="0"/>
              <a:t>Build on existing AQ long term datasets in urban areas, and make TEMPO data products more relevant to air quality </a:t>
            </a:r>
            <a:r>
              <a:rPr lang="en-US" sz="1600" b="1" dirty="0" smtClean="0"/>
              <a:t>managers. </a:t>
            </a:r>
            <a:endParaRPr lang="en-US" sz="1600" b="1" dirty="0"/>
          </a:p>
          <a:p>
            <a:pPr marL="457200" lvl="1" indent="0">
              <a:buNone/>
            </a:pPr>
            <a:endParaRPr lang="en-US" sz="1000" dirty="0"/>
          </a:p>
          <a:p>
            <a:pPr lvl="1" algn="just">
              <a:buFont typeface="Wingdings" panose="05000000000000000000" pitchFamily="2" charset="2"/>
              <a:buChar char="Ø"/>
            </a:pPr>
            <a:endParaRPr lang="en-US" sz="1000" b="1" dirty="0" smtClean="0">
              <a:cs typeface="Arial" pitchFamily="34" charset="0"/>
            </a:endParaRPr>
          </a:p>
          <a:p>
            <a:pPr algn="just"/>
            <a:endParaRPr lang="en-US" sz="1400" b="1" dirty="0">
              <a:cs typeface="Arial" pitchFamily="34" charset="0"/>
            </a:endParaRPr>
          </a:p>
        </p:txBody>
      </p:sp>
    </p:spTree>
    <p:extLst>
      <p:ext uri="{BB962C8B-B14F-4D97-AF65-F5344CB8AC3E}">
        <p14:creationId xmlns:p14="http://schemas.microsoft.com/office/powerpoint/2010/main" val="13531233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343" y="133348"/>
            <a:ext cx="8148918" cy="638108"/>
          </a:xfrm>
        </p:spPr>
        <p:txBody>
          <a:bodyPr>
            <a:normAutofit fontScale="90000"/>
          </a:bodyPr>
          <a:lstStyle/>
          <a:p>
            <a:r>
              <a:rPr lang="en-US" sz="2400" dirty="0" smtClean="0"/>
              <a:t>TEMPO relevant changes</a:t>
            </a:r>
            <a:br>
              <a:rPr lang="en-US" sz="2400" dirty="0" smtClean="0"/>
            </a:br>
            <a:r>
              <a:rPr lang="en-US" sz="2400" dirty="0" smtClean="0"/>
              <a:t>under PAMS Network Re-Engineering </a:t>
            </a:r>
            <a:endParaRPr lang="en-US" sz="2400" dirty="0"/>
          </a:p>
        </p:txBody>
      </p:sp>
      <p:sp>
        <p:nvSpPr>
          <p:cNvPr id="3" name="Content Placeholder 2"/>
          <p:cNvSpPr>
            <a:spLocks noGrp="1"/>
          </p:cNvSpPr>
          <p:nvPr>
            <p:ph idx="4294967295"/>
          </p:nvPr>
        </p:nvSpPr>
        <p:spPr>
          <a:xfrm>
            <a:off x="0" y="965200"/>
            <a:ext cx="8991600" cy="5410200"/>
          </a:xfrm>
          <a:prstGeom prst="rect">
            <a:avLst/>
          </a:prstGeom>
        </p:spPr>
        <p:txBody>
          <a:bodyPr/>
          <a:lstStyle/>
          <a:p>
            <a:pPr marL="0" indent="0">
              <a:buNone/>
            </a:pPr>
            <a:endParaRPr lang="en-US" sz="2000" dirty="0"/>
          </a:p>
          <a:p>
            <a:pPr marL="0" indent="0">
              <a:buNone/>
            </a:pPr>
            <a:endParaRPr lang="en-US" sz="2000" dirty="0"/>
          </a:p>
        </p:txBody>
      </p:sp>
      <p:sp>
        <p:nvSpPr>
          <p:cNvPr id="9" name="Content Placeholder 2"/>
          <p:cNvSpPr txBox="1">
            <a:spLocks/>
          </p:cNvSpPr>
          <p:nvPr/>
        </p:nvSpPr>
        <p:spPr>
          <a:xfrm>
            <a:off x="237550" y="1438814"/>
            <a:ext cx="7772400" cy="4936585"/>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00" dirty="0" smtClean="0"/>
              <a:t>At </a:t>
            </a:r>
            <a:r>
              <a:rPr lang="en-US" sz="1900" dirty="0"/>
              <a:t>EPA we've been busy with our effort to support the Long Island Study Tropospheric Ozone Study (LISTOS; June-Aug) and combining the LISTOS effort with </a:t>
            </a:r>
            <a:r>
              <a:rPr lang="en-US" sz="1900" b="1" dirty="0"/>
              <a:t>long term deployment of </a:t>
            </a:r>
            <a:r>
              <a:rPr lang="en-US" sz="1900" b="1" dirty="0" err="1" smtClean="0"/>
              <a:t>Pandoras</a:t>
            </a:r>
            <a:r>
              <a:rPr lang="en-US" sz="1900" b="1" dirty="0" smtClean="0"/>
              <a:t> </a:t>
            </a:r>
            <a:r>
              <a:rPr lang="en-US" sz="1900" dirty="0"/>
              <a:t>in support of the new PAMS Enhanced Monitoring Plan requirement and TROPOMI validation.  We see these efforts eventually feeding into </a:t>
            </a:r>
            <a:r>
              <a:rPr lang="en-US" sz="1900" b="1" dirty="0"/>
              <a:t>TEMPO validation in the out years</a:t>
            </a:r>
            <a:r>
              <a:rPr lang="en-US" sz="1900" dirty="0"/>
              <a:t>.</a:t>
            </a:r>
          </a:p>
          <a:p>
            <a:r>
              <a:rPr lang="en-US" sz="1900" dirty="0"/>
              <a:t> </a:t>
            </a:r>
          </a:p>
          <a:p>
            <a:r>
              <a:rPr lang="en-US" sz="1900" dirty="0"/>
              <a:t>This past week we had two EPA teams, along with great support from the NASA Pandora Project, deploy a total of nine </a:t>
            </a:r>
            <a:r>
              <a:rPr lang="en-US" sz="1900" dirty="0" err="1"/>
              <a:t>pandoras</a:t>
            </a:r>
            <a:r>
              <a:rPr lang="en-US" sz="1900" dirty="0"/>
              <a:t> across the greater Long Island Sound Region.   Prior to this we also deployed seven BEACON nodes in a dense network around the greater NYC area also in support of LISTOS.  All </a:t>
            </a:r>
            <a:r>
              <a:rPr lang="en-US" sz="1900" dirty="0" err="1"/>
              <a:t>pandoras</a:t>
            </a:r>
            <a:r>
              <a:rPr lang="en-US" sz="1900" dirty="0"/>
              <a:t> and BEACONs are co-located at existing </a:t>
            </a:r>
            <a:r>
              <a:rPr lang="en-US" sz="1900" dirty="0" smtClean="0"/>
              <a:t>air-quality </a:t>
            </a:r>
            <a:r>
              <a:rPr lang="en-US" sz="1900" dirty="0"/>
              <a:t>stations run either by NJDEP, NYDEC, or CTDEEP with the exception of the </a:t>
            </a:r>
            <a:r>
              <a:rPr lang="en-US" sz="1900" dirty="0" err="1"/>
              <a:t>pandora</a:t>
            </a:r>
            <a:r>
              <a:rPr lang="en-US" sz="1900" dirty="0"/>
              <a:t> located on </a:t>
            </a:r>
            <a:r>
              <a:rPr lang="en-US" sz="1900" dirty="0" err="1"/>
              <a:t>Outter</a:t>
            </a:r>
            <a:r>
              <a:rPr lang="en-US" sz="1900" dirty="0"/>
              <a:t> Island in the Sound and managed by the USFWS.   The </a:t>
            </a:r>
            <a:r>
              <a:rPr lang="en-US" sz="1900" dirty="0" err="1"/>
              <a:t>kmz</a:t>
            </a:r>
            <a:r>
              <a:rPr lang="en-US" sz="1900" dirty="0"/>
              <a:t> files shows the locations of the </a:t>
            </a:r>
            <a:r>
              <a:rPr lang="en-US" sz="1900" dirty="0" err="1"/>
              <a:t>pandoras</a:t>
            </a:r>
            <a:r>
              <a:rPr lang="en-US" sz="1900" dirty="0"/>
              <a:t> and the BEACON pods (I've include the CCNY's </a:t>
            </a:r>
            <a:r>
              <a:rPr lang="en-US" sz="1900" dirty="0" err="1"/>
              <a:t>pandora</a:t>
            </a:r>
            <a:r>
              <a:rPr lang="en-US" sz="1900" dirty="0"/>
              <a:t> too, so there </a:t>
            </a:r>
            <a:r>
              <a:rPr lang="en-US" sz="1900" dirty="0" smtClean="0"/>
              <a:t>are actually </a:t>
            </a:r>
            <a:r>
              <a:rPr lang="en-US" sz="1900" b="1" dirty="0"/>
              <a:t>10 across the region</a:t>
            </a:r>
            <a:r>
              <a:rPr lang="en-US" sz="1900" dirty="0"/>
              <a:t>).   </a:t>
            </a:r>
            <a:r>
              <a:rPr lang="en-US" sz="1900" b="1" dirty="0"/>
              <a:t>Seven of the nine </a:t>
            </a:r>
            <a:r>
              <a:rPr lang="en-US" sz="1900" b="1" dirty="0" err="1"/>
              <a:t>pandora</a:t>
            </a:r>
            <a:r>
              <a:rPr lang="en-US" sz="1900" b="1" dirty="0"/>
              <a:t> will continue as long-term units </a:t>
            </a:r>
            <a:r>
              <a:rPr lang="en-US" sz="1900" dirty="0"/>
              <a:t>supporting the new EPA requirement for Enhanced Monitoring within the Ozone Transport Region (VA to ME) and also in support of TROPOMI validation.   This will provide a great data set over the next several years as we move towards TEMPO validation.</a:t>
            </a:r>
          </a:p>
          <a:p>
            <a:r>
              <a:rPr lang="en-US" sz="1900" dirty="0"/>
              <a:t> </a:t>
            </a:r>
          </a:p>
          <a:p>
            <a:r>
              <a:rPr lang="en-US" sz="1900" dirty="0" smtClean="0"/>
              <a:t>Also </a:t>
            </a:r>
            <a:r>
              <a:rPr lang="en-US" sz="1900" dirty="0"/>
              <a:t>as you have probably seen, we have worked in collaboration </a:t>
            </a:r>
            <a:r>
              <a:rPr lang="en-US" sz="1900" b="1" dirty="0"/>
              <a:t>with Elena </a:t>
            </a:r>
            <a:r>
              <a:rPr lang="en-US" sz="1900" dirty="0"/>
              <a:t>on a </a:t>
            </a:r>
            <a:r>
              <a:rPr lang="en-US" sz="1900" b="1" dirty="0" err="1"/>
              <a:t>pandora</a:t>
            </a:r>
            <a:r>
              <a:rPr lang="en-US" sz="1900" b="1" dirty="0"/>
              <a:t> HCHO manuscript </a:t>
            </a:r>
            <a:r>
              <a:rPr lang="en-US" sz="1900" dirty="0"/>
              <a:t>from KORUS-AQ which is in AMTD, (</a:t>
            </a:r>
            <a:r>
              <a:rPr lang="en-US" sz="1900" u="sng" dirty="0">
                <a:hlinkClick r:id="rId3"/>
              </a:rPr>
              <a:t>https://www.atmos-meas-tech-discuss.net/amt-2018-57/</a:t>
            </a:r>
            <a:r>
              <a:rPr lang="en-US" sz="1900" dirty="0"/>
              <a:t>).  This manuscript begins to address one of the issues related to validation of HCHO from TEMPO and is also important for our effort under PAMS as we being to work with the states on use of </a:t>
            </a:r>
            <a:r>
              <a:rPr lang="en-US" sz="1900" b="1" dirty="0"/>
              <a:t>NO2/HCHO trop columns </a:t>
            </a:r>
            <a:r>
              <a:rPr lang="en-US" sz="1900" dirty="0"/>
              <a:t>from </a:t>
            </a:r>
            <a:r>
              <a:rPr lang="en-US" sz="1900" dirty="0" err="1"/>
              <a:t>Pandoras</a:t>
            </a:r>
            <a:r>
              <a:rPr lang="en-US" sz="1900" dirty="0"/>
              <a:t> for use in AQ analysis.</a:t>
            </a:r>
          </a:p>
          <a:p>
            <a:r>
              <a:rPr lang="en-US" sz="1900" dirty="0"/>
              <a:t> </a:t>
            </a:r>
          </a:p>
          <a:p>
            <a:r>
              <a:rPr lang="en-US" sz="1900" dirty="0"/>
              <a:t>Finally, at EPA we have a current effort to </a:t>
            </a:r>
            <a:r>
              <a:rPr lang="en-US" sz="1900" b="1" dirty="0"/>
              <a:t>evaluate commercially available continuous HCHO measurements </a:t>
            </a:r>
            <a:r>
              <a:rPr lang="en-US" sz="1900" dirty="0"/>
              <a:t>in support of both the PAMS and National Air Toxics programs.   Based on what we are seeing and hearing, it is very likely that a commercially viable continuous HCHO instrument will be available before TEMPO launch and the states will likely start swapping out from TO-11 to a continuous HCHO instrument in the coming years.  Some states are already </a:t>
            </a:r>
            <a:r>
              <a:rPr lang="en-US" sz="1900" dirty="0" smtClean="0"/>
              <a:t>programing </a:t>
            </a:r>
            <a:r>
              <a:rPr lang="en-US" sz="1900" dirty="0"/>
              <a:t>resources for this starting next year.   Another piece of good news for TROPOMI and TEMPO validation.</a:t>
            </a:r>
          </a:p>
          <a:p>
            <a:r>
              <a:rPr lang="en-US" sz="1900" dirty="0"/>
              <a:t> </a:t>
            </a:r>
          </a:p>
          <a:p>
            <a:r>
              <a:rPr lang="en-US" sz="1900" dirty="0"/>
              <a:t>The bottom line is that the </a:t>
            </a:r>
            <a:r>
              <a:rPr lang="en-US" sz="1900" b="1" dirty="0"/>
              <a:t>EPA PAMS measurements over the coming year should provide a nice set of baseline measurements very relevant to TEMPO validation needs</a:t>
            </a:r>
            <a:r>
              <a:rPr lang="en-US" sz="1900" dirty="0"/>
              <a:t>.   We are also working with our EPA colleagues in our </a:t>
            </a:r>
            <a:r>
              <a:rPr lang="en-US" sz="1900" b="1" dirty="0" err="1"/>
              <a:t>CASTNet</a:t>
            </a:r>
            <a:r>
              <a:rPr lang="en-US" sz="1900" dirty="0"/>
              <a:t> program to extend Pandora measurements to a subset of their sites in support of TROPOMI, so these sites can serve as background or regional sites for validation.</a:t>
            </a:r>
          </a:p>
          <a:p>
            <a:pPr lvl="1"/>
            <a:endParaRPr lang="en-US" dirty="0"/>
          </a:p>
          <a:p>
            <a:pPr lvl="1"/>
            <a:endParaRPr lang="en-US" dirty="0" smtClean="0"/>
          </a:p>
        </p:txBody>
      </p:sp>
    </p:spTree>
    <p:extLst>
      <p:ext uri="{BB962C8B-B14F-4D97-AF65-F5344CB8AC3E}">
        <p14:creationId xmlns:p14="http://schemas.microsoft.com/office/powerpoint/2010/main" val="7349308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1A4D76CF-AC65-4966-965F-1F8FC73E0E68}" type="slidenum">
              <a:rPr lang="en-US" altLang="ja-JP" sz="1200">
                <a:solidFill>
                  <a:srgbClr val="898989"/>
                </a:solidFill>
                <a:latin typeface="Calibri" pitchFamily="34" charset="0"/>
              </a:rPr>
              <a:pPr eaLnBrk="1" hangingPunct="1"/>
              <a:t>54</a:t>
            </a:fld>
            <a:endParaRPr lang="en-US" altLang="ja-JP" sz="1200">
              <a:solidFill>
                <a:srgbClr val="898989"/>
              </a:solidFill>
              <a:latin typeface="Calibri" pitchFamily="34" charset="0"/>
            </a:endParaRPr>
          </a:p>
        </p:txBody>
      </p:sp>
      <p:sp>
        <p:nvSpPr>
          <p:cNvPr id="66562" name="TextBox 1"/>
          <p:cNvSpPr txBox="1">
            <a:spLocks noChangeArrowheads="1"/>
          </p:cNvSpPr>
          <p:nvPr/>
        </p:nvSpPr>
        <p:spPr bwMode="auto">
          <a:xfrm>
            <a:off x="990600" y="161925"/>
            <a:ext cx="6477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a:solidFill>
                  <a:srgbClr val="005A9E"/>
                </a:solidFill>
              </a:rPr>
              <a:t>Thoughts from Jim Crawford on Possible Approaches</a:t>
            </a:r>
          </a:p>
        </p:txBody>
      </p:sp>
      <p:sp>
        <p:nvSpPr>
          <p:cNvPr id="66563" name="Rectangle 1"/>
          <p:cNvSpPr>
            <a:spLocks noChangeArrowheads="1"/>
          </p:cNvSpPr>
          <p:nvPr/>
        </p:nvSpPr>
        <p:spPr bwMode="auto">
          <a:xfrm>
            <a:off x="381000" y="13843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36550" indent="-228600"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spcBef>
                <a:spcPts val="1200"/>
              </a:spcBef>
              <a:buFont typeface="Arial" pitchFamily="34" charset="0"/>
              <a:buChar char="•"/>
            </a:pPr>
            <a:r>
              <a:rPr lang="en-US" altLang="ja-JP" sz="2000" dirty="0"/>
              <a:t>There are at least two initial approaches to take.  </a:t>
            </a:r>
          </a:p>
          <a:p>
            <a:pPr eaLnBrk="1" hangingPunct="1">
              <a:spcBef>
                <a:spcPts val="1200"/>
              </a:spcBef>
              <a:buFont typeface="Arial" pitchFamily="34" charset="0"/>
              <a:buChar char="•"/>
            </a:pPr>
            <a:r>
              <a:rPr lang="en-US" altLang="ja-JP" sz="2000" dirty="0"/>
              <a:t>One is to leverage what we have learned from DISCOVER-AQ, KORUS-AQ, etc. to </a:t>
            </a:r>
            <a:r>
              <a:rPr lang="en-US" altLang="ja-JP" sz="2000" b="1" dirty="0">
                <a:solidFill>
                  <a:srgbClr val="FF0000"/>
                </a:solidFill>
              </a:rPr>
              <a:t>define a field campaign to support TEMPO</a:t>
            </a:r>
            <a:r>
              <a:rPr lang="en-US" altLang="ja-JP" sz="2000" dirty="0"/>
              <a:t>.  In this case, you would hope to be able to get airborne as soon as possible after TEMPO launches.  </a:t>
            </a:r>
          </a:p>
          <a:p>
            <a:pPr eaLnBrk="1" hangingPunct="1">
              <a:spcBef>
                <a:spcPts val="1200"/>
              </a:spcBef>
              <a:buFont typeface="Arial" pitchFamily="34" charset="0"/>
              <a:buChar char="•"/>
            </a:pPr>
            <a:r>
              <a:rPr lang="en-US" altLang="ja-JP" sz="2000" dirty="0"/>
              <a:t>Another approach would be to </a:t>
            </a:r>
            <a:r>
              <a:rPr lang="en-US" altLang="ja-JP" sz="2000" b="1" dirty="0">
                <a:solidFill>
                  <a:srgbClr val="FF0000"/>
                </a:solidFill>
              </a:rPr>
              <a:t>get the right surface measurements in place</a:t>
            </a:r>
            <a:r>
              <a:rPr lang="en-US" altLang="ja-JP" sz="2000" dirty="0"/>
              <a:t> and use them to identify the locations where TEMPO needs the most help. This would delay a field campaign in favor of getting a chance to evaluate TEMPO performance using ground </a:t>
            </a:r>
            <a:r>
              <a:rPr lang="en-US" altLang="ja-JP" sz="2000" dirty="0" err="1"/>
              <a:t>obs</a:t>
            </a:r>
            <a:r>
              <a:rPr lang="en-US" altLang="ja-JP" sz="2000" dirty="0"/>
              <a:t>, sondes, Pandora, TROPOMI, etc.  Such a campaign would hopefully be more targeted on TEMPO performance, but would also hope to see TEMPO observations continue beyond the initial 2-years to take advantage of what is learned.</a:t>
            </a:r>
            <a:endParaRPr lang="en-US" altLang="ja-JP" sz="2000" b="1" dirty="0">
              <a:solidFill>
                <a:srgbClr val="663300"/>
              </a:solidFill>
              <a:cs typeface="Times New Roman" pitchFamily="18" charset="0"/>
            </a:endParaRPr>
          </a:p>
        </p:txBody>
      </p:sp>
    </p:spTree>
    <p:extLst>
      <p:ext uri="{BB962C8B-B14F-4D97-AF65-F5344CB8AC3E}">
        <p14:creationId xmlns:p14="http://schemas.microsoft.com/office/powerpoint/2010/main" val="12935896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0C06100A-FC12-412B-A56D-C1DFE4102C4C}" type="slidenum">
              <a:rPr lang="en-US" altLang="ja-JP" sz="1200">
                <a:solidFill>
                  <a:srgbClr val="898989"/>
                </a:solidFill>
                <a:latin typeface="Calibri" pitchFamily="34" charset="0"/>
              </a:rPr>
              <a:pPr eaLnBrk="1" hangingPunct="1"/>
              <a:t>55</a:t>
            </a:fld>
            <a:endParaRPr lang="en-US" altLang="ja-JP" sz="1200">
              <a:solidFill>
                <a:srgbClr val="898989"/>
              </a:solidFill>
              <a:latin typeface="Calibri" pitchFamily="34" charset="0"/>
            </a:endParaRPr>
          </a:p>
        </p:txBody>
      </p:sp>
      <p:sp>
        <p:nvSpPr>
          <p:cNvPr id="65538" name="TextBox 1"/>
          <p:cNvSpPr txBox="1">
            <a:spLocks noChangeArrowheads="1"/>
          </p:cNvSpPr>
          <p:nvPr/>
        </p:nvSpPr>
        <p:spPr bwMode="auto">
          <a:xfrm>
            <a:off x="1600200" y="161925"/>
            <a:ext cx="6477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altLang="ja-JP" sz="2600" b="1" i="1" dirty="0" smtClean="0">
                <a:solidFill>
                  <a:srgbClr val="005A9E"/>
                </a:solidFill>
              </a:rPr>
              <a:t>Jim Crawford:</a:t>
            </a:r>
            <a:endParaRPr lang="en-US" altLang="ja-JP" sz="2600" b="1" i="1" dirty="0">
              <a:solidFill>
                <a:srgbClr val="005A9E"/>
              </a:solidFill>
            </a:endParaRPr>
          </a:p>
        </p:txBody>
      </p:sp>
      <p:sp>
        <p:nvSpPr>
          <p:cNvPr id="65539" name="Rectangle 1"/>
          <p:cNvSpPr>
            <a:spLocks noChangeArrowheads="1"/>
          </p:cNvSpPr>
          <p:nvPr/>
        </p:nvSpPr>
        <p:spPr bwMode="auto">
          <a:xfrm>
            <a:off x="381000" y="976169"/>
            <a:ext cx="8305800"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36550" indent="-228600" eaLnBrk="0" hangingPunct="0">
              <a:defRPr sz="2400">
                <a:solidFill>
                  <a:schemeClr val="tx1"/>
                </a:solidFill>
                <a:latin typeface="Arial" pitchFamily="34" charset="0"/>
                <a:cs typeface="Arial" pitchFamily="34" charset="0"/>
              </a:defRPr>
            </a:lvl1pPr>
            <a:lvl2pPr marL="696913" indent="-228600" eaLnBrk="0" hangingPunct="0">
              <a:defRPr sz="2400">
                <a:solidFill>
                  <a:schemeClr val="tx1"/>
                </a:solidFill>
                <a:latin typeface="Arial" pitchFamily="34" charset="0"/>
                <a:cs typeface="Arial" pitchFamily="34" charset="0"/>
              </a:defRPr>
            </a:lvl2pPr>
            <a:lvl3pPr marL="10287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spcBef>
                <a:spcPts val="1200"/>
              </a:spcBef>
              <a:buFont typeface="Arial" pitchFamily="34" charset="0"/>
              <a:buChar char="•"/>
            </a:pPr>
            <a:r>
              <a:rPr lang="en-US" altLang="ja-JP" b="1" dirty="0">
                <a:solidFill>
                  <a:srgbClr val="663300"/>
                </a:solidFill>
                <a:cs typeface="Times New Roman" pitchFamily="18" charset="0"/>
              </a:rPr>
              <a:t>So what do we do?</a:t>
            </a:r>
          </a:p>
          <a:p>
            <a:pPr lvl="1" eaLnBrk="1" hangingPunct="1">
              <a:spcBef>
                <a:spcPts val="900"/>
              </a:spcBef>
              <a:buFont typeface="Arial" pitchFamily="34" charset="0"/>
              <a:buChar char="•"/>
            </a:pPr>
            <a:r>
              <a:rPr lang="en-US" altLang="ja-JP" sz="2000" b="1" dirty="0">
                <a:solidFill>
                  <a:srgbClr val="663300"/>
                </a:solidFill>
                <a:cs typeface="Times New Roman" pitchFamily="18" charset="0"/>
              </a:rPr>
              <a:t>Science studies related to TEMPO observations are a logical priority for tropospheric chemistry programs post-launch</a:t>
            </a:r>
          </a:p>
          <a:p>
            <a:pPr lvl="2" eaLnBrk="1" hangingPunct="1">
              <a:spcBef>
                <a:spcPts val="300"/>
              </a:spcBef>
              <a:buFont typeface="Arial" pitchFamily="34" charset="0"/>
              <a:buChar char="•"/>
            </a:pPr>
            <a:r>
              <a:rPr lang="en-US" altLang="ja-JP" sz="1800" b="1" dirty="0">
                <a:solidFill>
                  <a:srgbClr val="663300"/>
                </a:solidFill>
                <a:cs typeface="Times New Roman" pitchFamily="18" charset="0"/>
              </a:rPr>
              <a:t>Analysis of DISCOVER-AQ, KORUS-AQ, TROPOMI and other data sets will help clarify priorities for pre- &amp; post-launch airborne campaigns related to TEMPO</a:t>
            </a:r>
          </a:p>
          <a:p>
            <a:pPr lvl="2" eaLnBrk="1" hangingPunct="1">
              <a:spcBef>
                <a:spcPts val="300"/>
              </a:spcBef>
              <a:buFont typeface="Arial" pitchFamily="34" charset="0"/>
              <a:buChar char="•"/>
            </a:pPr>
            <a:r>
              <a:rPr lang="en-US" altLang="ja-JP" sz="1800" b="1" dirty="0">
                <a:solidFill>
                  <a:srgbClr val="663300"/>
                </a:solidFill>
                <a:cs typeface="Times New Roman" pitchFamily="18" charset="0"/>
              </a:rPr>
              <a:t>Spatial representativeness, diurnal influences on products, vertical profile shapes, …</a:t>
            </a:r>
          </a:p>
          <a:p>
            <a:pPr lvl="1" eaLnBrk="1" hangingPunct="1">
              <a:spcBef>
                <a:spcPts val="900"/>
              </a:spcBef>
              <a:buFont typeface="Arial" pitchFamily="34" charset="0"/>
              <a:buChar char="•"/>
            </a:pPr>
            <a:r>
              <a:rPr lang="en-US" altLang="ja-JP" b="1" dirty="0">
                <a:solidFill>
                  <a:srgbClr val="FF0000"/>
                </a:solidFill>
                <a:cs typeface="Times New Roman" pitchFamily="18" charset="0"/>
              </a:rPr>
              <a:t>Get in line and build advocacy</a:t>
            </a:r>
            <a:r>
              <a:rPr lang="en-US" altLang="ja-JP" sz="2000" b="1" dirty="0">
                <a:solidFill>
                  <a:srgbClr val="663300"/>
                </a:solidFill>
                <a:cs typeface="Times New Roman" pitchFamily="18" charset="0"/>
              </a:rPr>
              <a:t>: NASA campaign concepts typically start as community grass-roots efforts leading to development of white papers</a:t>
            </a:r>
          </a:p>
          <a:p>
            <a:pPr lvl="1" eaLnBrk="1" hangingPunct="1">
              <a:spcBef>
                <a:spcPts val="900"/>
              </a:spcBef>
              <a:buFont typeface="Arial" pitchFamily="34" charset="0"/>
              <a:buChar char="•"/>
            </a:pPr>
            <a:r>
              <a:rPr lang="en-US" altLang="ja-JP" sz="2000" b="1" dirty="0">
                <a:solidFill>
                  <a:srgbClr val="663300"/>
                </a:solidFill>
                <a:cs typeface="Times New Roman" pitchFamily="18" charset="0"/>
              </a:rPr>
              <a:t>Consider Earth Venture proposal?</a:t>
            </a:r>
          </a:p>
          <a:p>
            <a:pPr lvl="1" eaLnBrk="1" hangingPunct="1">
              <a:spcBef>
                <a:spcPts val="900"/>
              </a:spcBef>
              <a:buFont typeface="Arial" pitchFamily="34" charset="0"/>
              <a:buChar char="•"/>
            </a:pPr>
            <a:r>
              <a:rPr lang="en-US" altLang="ja-JP" sz="2000" b="1" dirty="0">
                <a:solidFill>
                  <a:srgbClr val="663300"/>
                </a:solidFill>
                <a:cs typeface="Times New Roman" pitchFamily="18" charset="0"/>
              </a:rPr>
              <a:t>Continue preparatory activities as funding permits (GEO-CAPE, HQ R&amp;A, possibly HQ Applied Science, possibly TEMPO)</a:t>
            </a:r>
          </a:p>
        </p:txBody>
      </p:sp>
    </p:spTree>
    <p:extLst>
      <p:ext uri="{BB962C8B-B14F-4D97-AF65-F5344CB8AC3E}">
        <p14:creationId xmlns:p14="http://schemas.microsoft.com/office/powerpoint/2010/main" val="688010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eatLakes_amo_2011282_lr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905500" cy="4593166"/>
          </a:xfrm>
          <a:prstGeom prst="rect">
            <a:avLst/>
          </a:prstGeom>
          <a:ln w="38100" cmpd="sng">
            <a:solidFill>
              <a:schemeClr val="tx1"/>
            </a:solidFill>
          </a:ln>
        </p:spPr>
      </p:pic>
      <p:sp>
        <p:nvSpPr>
          <p:cNvPr id="3" name="TextBox 2"/>
          <p:cNvSpPr txBox="1"/>
          <p:nvPr/>
        </p:nvSpPr>
        <p:spPr>
          <a:xfrm>
            <a:off x="6136037" y="0"/>
            <a:ext cx="3012814" cy="5632312"/>
          </a:xfrm>
          <a:prstGeom prst="rect">
            <a:avLst/>
          </a:prstGeom>
          <a:noFill/>
        </p:spPr>
        <p:txBody>
          <a:bodyPr wrap="none" rtlCol="0">
            <a:spAutoFit/>
          </a:bodyPr>
          <a:lstStyle/>
          <a:p>
            <a:r>
              <a:rPr lang="en-US" dirty="0" smtClean="0"/>
              <a:t>Great Lakes</a:t>
            </a:r>
          </a:p>
          <a:p>
            <a:endParaRPr lang="en-US" dirty="0" smtClean="0"/>
          </a:p>
          <a:p>
            <a:r>
              <a:rPr lang="en-US" dirty="0" smtClean="0"/>
              <a:t>• wind-driven sediments</a:t>
            </a:r>
          </a:p>
          <a:p>
            <a:r>
              <a:rPr lang="en-US" dirty="0" smtClean="0"/>
              <a:t>(blue) &amp; </a:t>
            </a:r>
          </a:p>
          <a:p>
            <a:r>
              <a:rPr lang="en-US" dirty="0" smtClean="0"/>
              <a:t>&amp; algal blooms (green)</a:t>
            </a:r>
          </a:p>
          <a:p>
            <a:endParaRPr lang="en-US" dirty="0"/>
          </a:p>
          <a:p>
            <a:r>
              <a:rPr lang="en-US" dirty="0" smtClean="0"/>
              <a:t>• in situ measurements in</a:t>
            </a:r>
          </a:p>
          <a:p>
            <a:r>
              <a:rPr lang="en-US" dirty="0" smtClean="0"/>
              <a:t>Lake Erie identified</a:t>
            </a:r>
          </a:p>
          <a:p>
            <a:r>
              <a:rPr lang="en-US" dirty="0" err="1"/>
              <a:t>Microcystis</a:t>
            </a:r>
            <a:r>
              <a:rPr lang="en-US" dirty="0"/>
              <a:t> </a:t>
            </a:r>
            <a:r>
              <a:rPr lang="en-US" dirty="0" err="1" smtClean="0"/>
              <a:t>aeruginosa</a:t>
            </a:r>
            <a:r>
              <a:rPr lang="en-US" dirty="0" smtClean="0"/>
              <a:t>,</a:t>
            </a:r>
          </a:p>
          <a:p>
            <a:r>
              <a:rPr lang="en-US" dirty="0" smtClean="0"/>
              <a:t>algae that produces</a:t>
            </a:r>
          </a:p>
          <a:p>
            <a:r>
              <a:rPr lang="en-US" dirty="0" err="1" smtClean="0"/>
              <a:t>microcystin</a:t>
            </a:r>
            <a:r>
              <a:rPr lang="en-US" dirty="0"/>
              <a:t>, a liver </a:t>
            </a:r>
            <a:r>
              <a:rPr lang="en-US" dirty="0" smtClean="0"/>
              <a:t>toxin</a:t>
            </a:r>
          </a:p>
          <a:p>
            <a:endParaRPr lang="en-US" dirty="0"/>
          </a:p>
          <a:p>
            <a:r>
              <a:rPr lang="en-US" dirty="0" smtClean="0"/>
              <a:t>•toxic blooms in the Great</a:t>
            </a:r>
          </a:p>
          <a:p>
            <a:r>
              <a:rPr lang="en-US" dirty="0" smtClean="0"/>
              <a:t>Lakes pose problems for </a:t>
            </a:r>
          </a:p>
          <a:p>
            <a:r>
              <a:rPr lang="en-US" dirty="0" smtClean="0"/>
              <a:t>safe drinking water </a:t>
            </a:r>
          </a:p>
          <a:p>
            <a:r>
              <a:rPr lang="en-US" dirty="0" smtClean="0"/>
              <a:t>availability for coastal</a:t>
            </a:r>
          </a:p>
          <a:p>
            <a:r>
              <a:rPr lang="en-US" dirty="0" smtClean="0"/>
              <a:t>communities</a:t>
            </a:r>
          </a:p>
          <a:p>
            <a:endParaRPr lang="en-US" dirty="0" smtClean="0"/>
          </a:p>
          <a:p>
            <a:r>
              <a:rPr lang="en-US" dirty="0" smtClean="0"/>
              <a:t>• 9 October 2011 </a:t>
            </a:r>
          </a:p>
          <a:p>
            <a:r>
              <a:rPr lang="en-US" dirty="0" smtClean="0"/>
              <a:t>MODIS Image</a:t>
            </a:r>
            <a:endParaRPr lang="en-US" dirty="0"/>
          </a:p>
        </p:txBody>
      </p:sp>
      <p:sp>
        <p:nvSpPr>
          <p:cNvPr id="4" name="Rectangle 3"/>
          <p:cNvSpPr/>
          <p:nvPr/>
        </p:nvSpPr>
        <p:spPr>
          <a:xfrm>
            <a:off x="0" y="6238845"/>
            <a:ext cx="9143999" cy="523220"/>
          </a:xfrm>
          <a:prstGeom prst="rect">
            <a:avLst/>
          </a:prstGeom>
        </p:spPr>
        <p:txBody>
          <a:bodyPr wrap="square">
            <a:spAutoFit/>
          </a:bodyPr>
          <a:lstStyle/>
          <a:p>
            <a:r>
              <a:rPr lang="en-US" sz="1400" i="1" dirty="0" smtClean="0"/>
              <a:t>•image </a:t>
            </a:r>
            <a:r>
              <a:rPr lang="en-US" sz="1400" i="1" dirty="0"/>
              <a:t>available at</a:t>
            </a:r>
          </a:p>
          <a:p>
            <a:r>
              <a:rPr lang="en-US" sz="1400" i="1" dirty="0">
                <a:solidFill>
                  <a:srgbClr val="700089"/>
                </a:solidFill>
              </a:rPr>
              <a:t>http://</a:t>
            </a:r>
            <a:r>
              <a:rPr lang="en-US" sz="1400" i="1" dirty="0" err="1">
                <a:solidFill>
                  <a:srgbClr val="700089"/>
                </a:solidFill>
              </a:rPr>
              <a:t>earthobservatory.nasa.gov</a:t>
            </a:r>
            <a:r>
              <a:rPr lang="en-US" sz="1400" i="1" dirty="0">
                <a:solidFill>
                  <a:srgbClr val="700089"/>
                </a:solidFill>
              </a:rPr>
              <a:t>/IOTD/</a:t>
            </a:r>
            <a:r>
              <a:rPr lang="en-US" sz="1400" i="1" dirty="0" err="1">
                <a:solidFill>
                  <a:srgbClr val="700089"/>
                </a:solidFill>
              </a:rPr>
              <a:t>view.php?id</a:t>
            </a:r>
            <a:r>
              <a:rPr lang="en-US" sz="1400" i="1" dirty="0">
                <a:solidFill>
                  <a:srgbClr val="700089"/>
                </a:solidFill>
              </a:rPr>
              <a:t>=76115&amp;eocn=</a:t>
            </a:r>
            <a:r>
              <a:rPr lang="en-US" sz="1400" i="1" dirty="0" err="1">
                <a:solidFill>
                  <a:srgbClr val="700089"/>
                </a:solidFill>
              </a:rPr>
              <a:t>image&amp;eoci</a:t>
            </a:r>
            <a:r>
              <a:rPr lang="en-US" sz="1400" i="1" dirty="0">
                <a:solidFill>
                  <a:srgbClr val="700089"/>
                </a:solidFill>
              </a:rPr>
              <a:t>=</a:t>
            </a:r>
            <a:r>
              <a:rPr lang="en-US" sz="1400" i="1" dirty="0" err="1">
                <a:solidFill>
                  <a:srgbClr val="700089"/>
                </a:solidFill>
              </a:rPr>
              <a:t>related_image</a:t>
            </a:r>
            <a:endParaRPr lang="en-US" sz="1400" i="1" dirty="0">
              <a:solidFill>
                <a:srgbClr val="700089"/>
              </a:solidFill>
            </a:endParaRPr>
          </a:p>
        </p:txBody>
      </p:sp>
      <p:sp>
        <p:nvSpPr>
          <p:cNvPr id="5" name="TextBox 4"/>
          <p:cNvSpPr txBox="1"/>
          <p:nvPr/>
        </p:nvSpPr>
        <p:spPr>
          <a:xfrm>
            <a:off x="15835" y="5179367"/>
            <a:ext cx="5288179" cy="830997"/>
          </a:xfrm>
          <a:prstGeom prst="rect">
            <a:avLst/>
          </a:prstGeom>
          <a:noFill/>
        </p:spPr>
        <p:txBody>
          <a:bodyPr wrap="none" rtlCol="0">
            <a:spAutoFit/>
          </a:bodyPr>
          <a:lstStyle/>
          <a:p>
            <a:r>
              <a:rPr lang="en-US" sz="2400" dirty="0" smtClean="0">
                <a:solidFill>
                  <a:schemeClr val="tx2">
                    <a:lumMod val="60000"/>
                    <a:lumOff val="40000"/>
                  </a:schemeClr>
                </a:solidFill>
              </a:rPr>
              <a:t>Do we want to validate TEMPO products </a:t>
            </a:r>
          </a:p>
          <a:p>
            <a:r>
              <a:rPr lang="en-US" sz="2400" dirty="0" smtClean="0">
                <a:solidFill>
                  <a:schemeClr val="tx2">
                    <a:lumMod val="60000"/>
                    <a:lumOff val="40000"/>
                  </a:schemeClr>
                </a:solidFill>
              </a:rPr>
              <a:t>over the water?</a:t>
            </a:r>
            <a:endParaRPr lang="en-US" sz="2400" dirty="0">
              <a:solidFill>
                <a:schemeClr val="tx2">
                  <a:lumMod val="60000"/>
                  <a:lumOff val="40000"/>
                </a:schemeClr>
              </a:solidFill>
            </a:endParaRPr>
          </a:p>
        </p:txBody>
      </p:sp>
    </p:spTree>
    <p:extLst>
      <p:ext uri="{BB962C8B-B14F-4D97-AF65-F5344CB8AC3E}">
        <p14:creationId xmlns:p14="http://schemas.microsoft.com/office/powerpoint/2010/main" val="6519863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TextBox 2"/>
          <p:cNvSpPr txBox="1"/>
          <p:nvPr/>
        </p:nvSpPr>
        <p:spPr>
          <a:xfrm>
            <a:off x="457200" y="1225689"/>
            <a:ext cx="8077200" cy="5632311"/>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Observations from a variety of instrument (Pandora, Geo TASO, ACAM/GCAS, TOLNet, DISCOVER-AQ, et al.) of the TEMPO species demonstrate significant temporal and 3-d spatial </a:t>
            </a:r>
            <a:r>
              <a:rPr lang="en-US" b="1" dirty="0" smtClean="0"/>
              <a:t>variability</a:t>
            </a:r>
            <a:r>
              <a:rPr lang="en-US" dirty="0" smtClean="0"/>
              <a:t> in the trace species. Mapping these </a:t>
            </a:r>
            <a:r>
              <a:rPr lang="en-US" b="1" dirty="0" smtClean="0"/>
              <a:t>spatio-temporal gradients </a:t>
            </a:r>
            <a:r>
              <a:rPr lang="en-US" dirty="0" smtClean="0"/>
              <a:t>onto the TEMPO observation kernels will be critical for quantitative validation.</a:t>
            </a:r>
          </a:p>
          <a:p>
            <a:pPr marL="285750" indent="-285750">
              <a:buFont typeface="Wingdings" panose="05000000000000000000" pitchFamily="2" charset="2"/>
              <a:buChar char="§"/>
            </a:pPr>
            <a:r>
              <a:rPr lang="en-US" b="1" dirty="0" smtClean="0"/>
              <a:t>Pandora</a:t>
            </a:r>
            <a:r>
              <a:rPr lang="en-US" dirty="0" smtClean="0"/>
              <a:t>, the primary validation instrument, is maturing well and propagating across the continent.</a:t>
            </a:r>
          </a:p>
          <a:p>
            <a:pPr marL="285750" indent="-285750">
              <a:buFont typeface="Wingdings" panose="05000000000000000000" pitchFamily="2" charset="2"/>
              <a:buChar char="§"/>
            </a:pPr>
            <a:r>
              <a:rPr lang="en-US" b="1" dirty="0"/>
              <a:t>Geo TASO </a:t>
            </a:r>
            <a:r>
              <a:rPr lang="en-US" dirty="0" smtClean="0"/>
              <a:t>and </a:t>
            </a:r>
            <a:r>
              <a:rPr lang="en-US" b="1" dirty="0" smtClean="0"/>
              <a:t>ACAM/GCAS </a:t>
            </a:r>
            <a:r>
              <a:rPr lang="en-US" dirty="0" smtClean="0"/>
              <a:t>a/c simulator </a:t>
            </a:r>
            <a:r>
              <a:rPr lang="en-US" dirty="0"/>
              <a:t>data well characterizes the spatial </a:t>
            </a:r>
            <a:r>
              <a:rPr lang="en-US" dirty="0" smtClean="0"/>
              <a:t>and temporal variability </a:t>
            </a:r>
            <a:r>
              <a:rPr lang="en-US" dirty="0"/>
              <a:t>of trace gases</a:t>
            </a:r>
          </a:p>
          <a:p>
            <a:pPr marL="285750" indent="-285750">
              <a:buFont typeface="Wingdings" panose="05000000000000000000" pitchFamily="2" charset="2"/>
              <a:buChar char="§"/>
            </a:pPr>
            <a:r>
              <a:rPr lang="en-US" b="1" dirty="0" smtClean="0"/>
              <a:t>TOLNet</a:t>
            </a:r>
            <a:r>
              <a:rPr lang="en-US" dirty="0" smtClean="0"/>
              <a:t> is also maturing well and provides excellent observations of the high-fidelity spatio-temporal evolution of tropospheric ozone</a:t>
            </a:r>
          </a:p>
          <a:p>
            <a:pPr marL="285750" indent="-285750">
              <a:buFont typeface="Wingdings" panose="05000000000000000000" pitchFamily="2" charset="2"/>
              <a:buChar char="§"/>
            </a:pPr>
            <a:r>
              <a:rPr lang="en-US" b="1" dirty="0" smtClean="0"/>
              <a:t>Federated networks </a:t>
            </a:r>
            <a:r>
              <a:rPr lang="en-US" dirty="0" smtClean="0"/>
              <a:t>making correlative observations will provide valuable validation</a:t>
            </a:r>
          </a:p>
          <a:p>
            <a:pPr marL="285750" indent="-285750">
              <a:buFont typeface="Wingdings" panose="05000000000000000000" pitchFamily="2" charset="2"/>
              <a:buChar char="§"/>
            </a:pPr>
            <a:r>
              <a:rPr lang="en-US" b="1" dirty="0" smtClean="0"/>
              <a:t>Modeling activities</a:t>
            </a:r>
            <a:r>
              <a:rPr lang="en-US" dirty="0" smtClean="0"/>
              <a:t> (i.e., assimilation, spatio-temporal gradients, attribution, climatologies, etc.) are not directly supported by TEMPO validation, but are critical to assess our understanding of the TEMPO observations.</a:t>
            </a:r>
            <a:endParaRPr lang="en-US" b="1" dirty="0" smtClean="0"/>
          </a:p>
          <a:p>
            <a:pPr marL="285750" indent="-285750">
              <a:buFont typeface="Wingdings" panose="05000000000000000000" pitchFamily="2" charset="2"/>
              <a:buChar char="§"/>
            </a:pPr>
            <a:r>
              <a:rPr lang="en-US" dirty="0" smtClean="0"/>
              <a:t>The minimum-required Pandora validation is reasonably tractable, but any additional activities, especially validation campaigns will require additional resources:  It is </a:t>
            </a:r>
            <a:r>
              <a:rPr lang="en-US" b="1" dirty="0" smtClean="0"/>
              <a:t>time</a:t>
            </a:r>
            <a:r>
              <a:rPr lang="en-US" dirty="0" smtClean="0"/>
              <a:t> </a:t>
            </a:r>
            <a:r>
              <a:rPr lang="en-US" b="1" dirty="0" smtClean="0"/>
              <a:t>to</a:t>
            </a:r>
            <a:r>
              <a:rPr lang="en-US" dirty="0" smtClean="0"/>
              <a:t> </a:t>
            </a:r>
            <a:r>
              <a:rPr lang="en-US" b="1" dirty="0" smtClean="0"/>
              <a:t>build</a:t>
            </a:r>
            <a:r>
              <a:rPr lang="en-US" dirty="0" smtClean="0"/>
              <a:t> the </a:t>
            </a:r>
            <a:r>
              <a:rPr lang="en-US" b="1" dirty="0" smtClean="0"/>
              <a:t>constituency </a:t>
            </a:r>
            <a:r>
              <a:rPr lang="en-US" dirty="0" smtClean="0"/>
              <a:t>(cf., Jim Crawford).</a:t>
            </a:r>
          </a:p>
          <a:p>
            <a:endParaRPr lang="en-US" dirty="0"/>
          </a:p>
        </p:txBody>
      </p:sp>
    </p:spTree>
    <p:extLst>
      <p:ext uri="{BB962C8B-B14F-4D97-AF65-F5344CB8AC3E}">
        <p14:creationId xmlns:p14="http://schemas.microsoft.com/office/powerpoint/2010/main" val="3438444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1066800"/>
            <a:ext cx="4114800" cy="4679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3841750" y="301558"/>
            <a:ext cx="3915407" cy="638108"/>
          </a:xfrm>
          <a:prstGeom prst="rect">
            <a:avLst/>
          </a:prstGeom>
          <a:solidFill>
            <a:schemeClr val="tx1"/>
          </a:solidFill>
        </p:spPr>
        <p:txBody>
          <a:bodyP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smtClean="0">
                <a:solidFill>
                  <a:schemeClr val="bg1">
                    <a:lumMod val="95000"/>
                  </a:schemeClr>
                </a:solidFill>
              </a:rPr>
              <a:t>So, take the bull by the horns</a:t>
            </a:r>
            <a:br>
              <a:rPr lang="en-US" sz="5300" b="1" dirty="0" smtClean="0">
                <a:solidFill>
                  <a:schemeClr val="bg1">
                    <a:lumMod val="95000"/>
                  </a:schemeClr>
                </a:solidFill>
              </a:rPr>
            </a:br>
            <a:r>
              <a:rPr lang="en-US" sz="5300" b="1" dirty="0" smtClean="0">
                <a:solidFill>
                  <a:schemeClr val="bg1">
                    <a:lumMod val="95000"/>
                  </a:schemeClr>
                </a:solidFill>
              </a:rPr>
              <a:t>and get to work</a:t>
            </a:r>
            <a:r>
              <a:rPr lang="en-US" dirty="0" smtClean="0"/>
              <a:t>.</a:t>
            </a:r>
            <a:endParaRPr lang="en-US" dirty="0"/>
          </a:p>
        </p:txBody>
      </p:sp>
    </p:spTree>
    <p:extLst>
      <p:ext uri="{BB962C8B-B14F-4D97-AF65-F5344CB8AC3E}">
        <p14:creationId xmlns:p14="http://schemas.microsoft.com/office/powerpoint/2010/main" val="1593157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Box 10"/>
          <p:cNvSpPr txBox="1">
            <a:spLocks noChangeArrowheads="1"/>
          </p:cNvSpPr>
          <p:nvPr/>
        </p:nvSpPr>
        <p:spPr bwMode="auto">
          <a:xfrm>
            <a:off x="2405052" y="4541527"/>
            <a:ext cx="14045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sz="1400" dirty="0"/>
              <a:t>AERONET</a:t>
            </a:r>
          </a:p>
        </p:txBody>
      </p:sp>
      <p:sp>
        <p:nvSpPr>
          <p:cNvPr id="71685" name="TextBox 11"/>
          <p:cNvSpPr txBox="1">
            <a:spLocks noChangeArrowheads="1"/>
          </p:cNvSpPr>
          <p:nvPr/>
        </p:nvSpPr>
        <p:spPr bwMode="auto">
          <a:xfrm>
            <a:off x="2375798" y="2174882"/>
            <a:ext cx="13853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sz="1400" dirty="0" err="1"/>
              <a:t>MPLNet</a:t>
            </a:r>
            <a:endParaRPr lang="en-US" sz="1400" dirty="0"/>
          </a:p>
        </p:txBody>
      </p:sp>
      <p:pic>
        <p:nvPicPr>
          <p:cNvPr id="71688" name="Picture 3" descr="mplnetsites2000-2014world_ma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030" y="1789443"/>
            <a:ext cx="2154237" cy="11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6" descr="aeronet_site_info_map_0714.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366" y="4199757"/>
            <a:ext cx="2174165" cy="108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4" descr="shadoz_current_ma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088" y="3113804"/>
            <a:ext cx="2176924" cy="953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6" name="TextBox 9"/>
          <p:cNvSpPr txBox="1">
            <a:spLocks noChangeArrowheads="1"/>
          </p:cNvSpPr>
          <p:nvPr/>
        </p:nvSpPr>
        <p:spPr bwMode="auto">
          <a:xfrm>
            <a:off x="2328088" y="3252198"/>
            <a:ext cx="14237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sz="1400" dirty="0"/>
              <a:t>SHADOZ</a:t>
            </a:r>
          </a:p>
        </p:txBody>
      </p:sp>
      <p:sp>
        <p:nvSpPr>
          <p:cNvPr id="2" name="TextBox 1"/>
          <p:cNvSpPr txBox="1"/>
          <p:nvPr/>
        </p:nvSpPr>
        <p:spPr>
          <a:xfrm>
            <a:off x="173164" y="1275468"/>
            <a:ext cx="4098205" cy="338554"/>
          </a:xfrm>
          <a:prstGeom prst="rect">
            <a:avLst/>
          </a:prstGeom>
          <a:noFill/>
        </p:spPr>
        <p:txBody>
          <a:bodyPr wrap="square" rtlCol="0">
            <a:spAutoFit/>
          </a:bodyPr>
          <a:lstStyle/>
          <a:p>
            <a:r>
              <a:rPr lang="en-US" sz="1600" dirty="0" smtClean="0"/>
              <a:t>Surface-Based Measurement Networks</a:t>
            </a:r>
            <a:endParaRPr lang="en-US" sz="1600" dirty="0"/>
          </a:p>
        </p:txBody>
      </p:sp>
      <p:pic>
        <p:nvPicPr>
          <p:cNvPr id="21"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2800" y="1783910"/>
            <a:ext cx="2380706" cy="185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356822" y="1404796"/>
            <a:ext cx="3193906" cy="338554"/>
          </a:xfrm>
          <a:prstGeom prst="rect">
            <a:avLst/>
          </a:prstGeom>
          <a:noFill/>
        </p:spPr>
        <p:txBody>
          <a:bodyPr wrap="square" rtlCol="0">
            <a:spAutoFit/>
          </a:bodyPr>
          <a:lstStyle/>
          <a:p>
            <a:r>
              <a:rPr lang="en-US" sz="1600" dirty="0" smtClean="0"/>
              <a:t>NASA Airborne Science Fleet</a:t>
            </a:r>
            <a:endParaRPr lang="en-US" sz="1600" dirty="0"/>
          </a:p>
        </p:txBody>
      </p:sp>
      <p:sp>
        <p:nvSpPr>
          <p:cNvPr id="5" name="TextBox 4"/>
          <p:cNvSpPr txBox="1"/>
          <p:nvPr/>
        </p:nvSpPr>
        <p:spPr>
          <a:xfrm>
            <a:off x="4368800" y="3708407"/>
            <a:ext cx="3352800" cy="338554"/>
          </a:xfrm>
          <a:prstGeom prst="rect">
            <a:avLst/>
          </a:prstGeom>
          <a:noFill/>
        </p:spPr>
        <p:txBody>
          <a:bodyPr wrap="square" rtlCol="0">
            <a:spAutoFit/>
          </a:bodyPr>
          <a:lstStyle/>
          <a:p>
            <a:r>
              <a:rPr lang="en-US" sz="1600" dirty="0" smtClean="0"/>
              <a:t>DISCOVER-AQ Mission	</a:t>
            </a:r>
            <a:endParaRPr lang="en-US" sz="1600" dirty="0"/>
          </a:p>
        </p:txBody>
      </p:sp>
      <p:pic>
        <p:nvPicPr>
          <p:cNvPr id="31" name="Picture 2" descr="http://www.nasa.gov/sites/default/files/daq_houston_map_4.jpe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4"/>
          <a:stretch/>
        </p:blipFill>
        <p:spPr bwMode="auto">
          <a:xfrm>
            <a:off x="4284134" y="4129134"/>
            <a:ext cx="2709334" cy="14615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a:stretch>
            <a:fillRect/>
          </a:stretch>
        </p:blipFill>
        <p:spPr>
          <a:xfrm>
            <a:off x="7289800" y="4090693"/>
            <a:ext cx="1536433" cy="1438040"/>
          </a:xfrm>
          <a:prstGeom prst="rect">
            <a:avLst/>
          </a:prstGeom>
        </p:spPr>
      </p:pic>
      <p:sp>
        <p:nvSpPr>
          <p:cNvPr id="6" name="TextBox 5"/>
          <p:cNvSpPr txBox="1"/>
          <p:nvPr/>
        </p:nvSpPr>
        <p:spPr>
          <a:xfrm>
            <a:off x="7332133" y="3640664"/>
            <a:ext cx="1676400" cy="338554"/>
          </a:xfrm>
          <a:prstGeom prst="rect">
            <a:avLst/>
          </a:prstGeom>
          <a:noFill/>
        </p:spPr>
        <p:txBody>
          <a:bodyPr wrap="square" rtlCol="0">
            <a:spAutoFit/>
          </a:bodyPr>
          <a:lstStyle/>
          <a:p>
            <a:r>
              <a:rPr lang="en-US" sz="1600" dirty="0" err="1" smtClean="0"/>
              <a:t>AToM</a:t>
            </a:r>
            <a:r>
              <a:rPr lang="en-US" sz="1600" dirty="0" smtClean="0"/>
              <a:t> Mission</a:t>
            </a:r>
            <a:endParaRPr lang="en-US" sz="1600" dirty="0"/>
          </a:p>
        </p:txBody>
      </p:sp>
      <p:grpSp>
        <p:nvGrpSpPr>
          <p:cNvPr id="4" name="Group 3"/>
          <p:cNvGrpSpPr/>
          <p:nvPr/>
        </p:nvGrpSpPr>
        <p:grpSpPr>
          <a:xfrm>
            <a:off x="0" y="5638800"/>
            <a:ext cx="9144000" cy="1219200"/>
            <a:chOff x="0" y="0"/>
            <a:chExt cx="9144000" cy="1219200"/>
          </a:xfrm>
        </p:grpSpPr>
        <p:sp>
          <p:nvSpPr>
            <p:cNvPr id="53" name="Rectangle 52"/>
            <p:cNvSpPr/>
            <p:nvPr/>
          </p:nvSpPr>
          <p:spPr>
            <a:xfrm>
              <a:off x="0" y="0"/>
              <a:ext cx="9144000" cy="1219200"/>
            </a:xfrm>
            <a:prstGeom prst="rect">
              <a:avLst/>
            </a:prstGeom>
            <a:solidFill>
              <a:srgbClr val="113F9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8200" y="0"/>
              <a:ext cx="4495800" cy="1219200"/>
            </a:xfrm>
            <a:prstGeom prst="rect">
              <a:avLst/>
            </a:prstGeom>
          </p:spPr>
        </p:pic>
        <p:sp>
          <p:nvSpPr>
            <p:cNvPr id="55" name="Rectangle 54"/>
            <p:cNvSpPr/>
            <p:nvPr/>
          </p:nvSpPr>
          <p:spPr>
            <a:xfrm>
              <a:off x="5029200" y="685800"/>
              <a:ext cx="5334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JPL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6" name="Rectangle 55"/>
            <p:cNvSpPr/>
            <p:nvPr/>
          </p:nvSpPr>
          <p:spPr>
            <a:xfrm>
              <a:off x="5867400" y="524356"/>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ESRL</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7" name="Rectangle 56"/>
            <p:cNvSpPr/>
            <p:nvPr/>
          </p:nvSpPr>
          <p:spPr>
            <a:xfrm>
              <a:off x="7316362" y="7620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UAH</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8" name="Rectangle 57"/>
            <p:cNvSpPr/>
            <p:nvPr/>
          </p:nvSpPr>
          <p:spPr>
            <a:xfrm>
              <a:off x="8002162" y="609600"/>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9" name="Rectangle 58"/>
            <p:cNvSpPr/>
            <p:nvPr/>
          </p:nvSpPr>
          <p:spPr>
            <a:xfrm>
              <a:off x="7620000" y="408801"/>
              <a:ext cx="684638"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GSFC</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0" name="Rectangle 59"/>
            <p:cNvSpPr/>
            <p:nvPr/>
          </p:nvSpPr>
          <p:spPr>
            <a:xfrm>
              <a:off x="4648200" y="524356"/>
              <a:ext cx="762000"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AMES</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1" name="Rectangle 60"/>
            <p:cNvSpPr/>
            <p:nvPr/>
          </p:nvSpPr>
          <p:spPr>
            <a:xfrm>
              <a:off x="7011563" y="180201"/>
              <a:ext cx="1294237" cy="276999"/>
            </a:xfrm>
            <a:prstGeom prst="rect">
              <a:avLst/>
            </a:prstGeom>
          </p:spPr>
          <p:txBody>
            <a:bodyPr wrap="square">
              <a:spAutoFit/>
            </a:bodyPr>
            <a:lstStyle/>
            <a:p>
              <a:r>
                <a:rPr lang="en-US" sz="1200" b="1" dirty="0" smtClean="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TORONTO</a:t>
              </a:r>
              <a:endParaRPr lang="en-US" sz="12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2" name="Rectangle 61"/>
            <p:cNvSpPr/>
            <p:nvPr/>
          </p:nvSpPr>
          <p:spPr>
            <a:xfrm>
              <a:off x="1219200" y="115669"/>
              <a:ext cx="2133600" cy="646331"/>
            </a:xfrm>
            <a:prstGeom prst="rect">
              <a:avLst/>
            </a:prstGeom>
          </p:spPr>
          <p:txBody>
            <a:bodyPr wrap="square">
              <a:spAutoFit/>
            </a:bodyPr>
            <a:lstStyle/>
            <a:p>
              <a:pPr algn="ctr"/>
              <a:r>
                <a:rPr lang="en-US" sz="3600" i="1" dirty="0" smtClean="0">
                  <a:solidFill>
                    <a:schemeClr val="bg1">
                      <a:lumMod val="95000"/>
                    </a:schemeClr>
                  </a:solidFill>
                  <a:latin typeface="+mj-lt"/>
                  <a:cs typeface="Arial" panose="020B0604020202020204" pitchFamily="34" charset="0"/>
                </a:rPr>
                <a:t>TOLNet</a:t>
              </a:r>
              <a:endParaRPr lang="en-US" sz="3600" i="1" dirty="0">
                <a:solidFill>
                  <a:schemeClr val="bg1">
                    <a:lumMod val="95000"/>
                  </a:schemeClr>
                </a:solidFill>
                <a:latin typeface="+mj-lt"/>
                <a:cs typeface="Arial" panose="020B0604020202020204" pitchFamily="34" charset="0"/>
              </a:endParaRPr>
            </a:p>
          </p:txBody>
        </p:sp>
        <p:sp>
          <p:nvSpPr>
            <p:cNvPr id="63" name="Rectangle 62"/>
            <p:cNvSpPr/>
            <p:nvPr/>
          </p:nvSpPr>
          <p:spPr>
            <a:xfrm>
              <a:off x="0" y="685800"/>
              <a:ext cx="4648200" cy="400110"/>
            </a:xfrm>
            <a:prstGeom prst="rect">
              <a:avLst/>
            </a:prstGeom>
          </p:spPr>
          <p:txBody>
            <a:bodyPr wrap="square">
              <a:spAutoFit/>
            </a:bodyPr>
            <a:lstStyle/>
            <a:p>
              <a:pPr algn="ctr"/>
              <a:r>
                <a:rPr lang="en-US" sz="2000" i="1" dirty="0" smtClean="0">
                  <a:solidFill>
                    <a:schemeClr val="bg1"/>
                  </a:solidFill>
                  <a:latin typeface="+mj-lt"/>
                  <a:cs typeface="Arial" panose="020B0604020202020204" pitchFamily="34" charset="0"/>
                </a:rPr>
                <a:t>Tropospheric Ozone LIDAR Network</a:t>
              </a:r>
              <a:endParaRPr lang="en-US" sz="2000" i="1" dirty="0">
                <a:solidFill>
                  <a:schemeClr val="bg1"/>
                </a:solidFill>
                <a:latin typeface="+mj-lt"/>
                <a:cs typeface="Arial" panose="020B0604020202020204" pitchFamily="34" charset="0"/>
              </a:endParaRPr>
            </a:p>
          </p:txBody>
        </p:sp>
      </p:grpSp>
      <p:sp>
        <p:nvSpPr>
          <p:cNvPr id="64" name="TextBox 7"/>
          <p:cNvSpPr txBox="1">
            <a:spLocks noChangeArrowheads="1"/>
          </p:cNvSpPr>
          <p:nvPr/>
        </p:nvSpPr>
        <p:spPr bwMode="auto">
          <a:xfrm>
            <a:off x="1018594" y="463223"/>
            <a:ext cx="6943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sz="2800" b="1">
                <a:solidFill>
                  <a:schemeClr val="tx1"/>
                </a:solidFill>
                <a:latin typeface="Arial" charset="0"/>
                <a:ea typeface="ＭＳ Ｐゴシック" charset="0"/>
                <a:cs typeface="ＭＳ Ｐゴシック" charset="0"/>
              </a:defRPr>
            </a:lvl1pPr>
            <a:lvl2pPr marL="742950" indent="-285750" algn="ctr" eaLnBrk="0" hangingPunct="0">
              <a:defRPr sz="2800" b="1">
                <a:solidFill>
                  <a:schemeClr val="tx1"/>
                </a:solidFill>
                <a:latin typeface="Arial" charset="0"/>
                <a:ea typeface="ＭＳ Ｐゴシック" charset="0"/>
              </a:defRPr>
            </a:lvl2pPr>
            <a:lvl3pPr marL="1143000" indent="-228600" algn="ctr" eaLnBrk="0" hangingPunct="0">
              <a:defRPr sz="2800" b="1">
                <a:solidFill>
                  <a:schemeClr val="tx1"/>
                </a:solidFill>
                <a:latin typeface="Arial" charset="0"/>
                <a:ea typeface="ＭＳ Ｐゴシック" charset="0"/>
              </a:defRPr>
            </a:lvl3pPr>
            <a:lvl4pPr marL="1600200" indent="-228600" algn="ctr" eaLnBrk="0" hangingPunct="0">
              <a:defRPr sz="2800" b="1">
                <a:solidFill>
                  <a:schemeClr val="tx1"/>
                </a:solidFill>
                <a:latin typeface="Arial" charset="0"/>
                <a:ea typeface="ＭＳ Ｐゴシック" charset="0"/>
              </a:defRPr>
            </a:lvl4pPr>
            <a:lvl5pPr marL="2057400" indent="-228600" algn="ctr" eaLnBrk="0" hangingPunct="0">
              <a:defRPr sz="28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Arial" charset="0"/>
                <a:ea typeface="ＭＳ Ｐゴシック" charset="0"/>
              </a:defRPr>
            </a:lvl9pPr>
          </a:lstStyle>
          <a:p>
            <a:r>
              <a:rPr lang="en-US" dirty="0">
                <a:solidFill>
                  <a:schemeClr val="tx2">
                    <a:lumMod val="75000"/>
                  </a:schemeClr>
                </a:solidFill>
              </a:rPr>
              <a:t>Examples </a:t>
            </a:r>
            <a:r>
              <a:rPr lang="en-US" dirty="0" smtClean="0">
                <a:solidFill>
                  <a:schemeClr val="tx2">
                    <a:lumMod val="75000"/>
                  </a:schemeClr>
                </a:solidFill>
              </a:rPr>
              <a:t>of Contributing Activities</a:t>
            </a:r>
            <a:endParaRPr lang="en-US" dirty="0">
              <a:solidFill>
                <a:schemeClr val="tx2">
                  <a:lumMod val="75000"/>
                </a:schemeClr>
              </a:solidFill>
            </a:endParaRPr>
          </a:p>
        </p:txBody>
      </p:sp>
      <p:pic>
        <p:nvPicPr>
          <p:cNvPr id="28" name="Picture 184" descr="Meatball"/>
          <p:cNvPicPr>
            <a:picLocks noChangeAspect="1" noChangeArrowheads="1"/>
          </p:cNvPicPr>
          <p:nvPr/>
        </p:nvPicPr>
        <p:blipFill>
          <a:blip r:embed="rId10" cstate="print"/>
          <a:srcRect/>
          <a:stretch>
            <a:fillRect/>
          </a:stretch>
        </p:blipFill>
        <p:spPr bwMode="auto">
          <a:xfrm>
            <a:off x="-17060" y="152400"/>
            <a:ext cx="1083860" cy="941479"/>
          </a:xfrm>
          <a:prstGeom prst="rect">
            <a:avLst/>
          </a:prstGeom>
          <a:noFill/>
          <a:ln w="9525">
            <a:noFill/>
            <a:miter lim="800000"/>
            <a:headEnd/>
            <a:tailEnd/>
          </a:ln>
        </p:spPr>
      </p:pic>
    </p:spTree>
    <p:extLst>
      <p:ext uri="{BB962C8B-B14F-4D97-AF65-F5344CB8AC3E}">
        <p14:creationId xmlns:p14="http://schemas.microsoft.com/office/powerpoint/2010/main" val="58079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Context: What we would like to do</a:t>
            </a:r>
            <a:endParaRPr lang="en-US" sz="2400" dirty="0"/>
          </a:p>
        </p:txBody>
      </p:sp>
      <p:sp>
        <p:nvSpPr>
          <p:cNvPr id="3" name="Content Placeholder 2"/>
          <p:cNvSpPr>
            <a:spLocks noGrp="1"/>
          </p:cNvSpPr>
          <p:nvPr>
            <p:ph idx="4294967295"/>
          </p:nvPr>
        </p:nvSpPr>
        <p:spPr>
          <a:xfrm>
            <a:off x="0" y="965200"/>
            <a:ext cx="8842375" cy="5683250"/>
          </a:xfrm>
          <a:prstGeom prst="rect">
            <a:avLst/>
          </a:prstGeom>
          <a:ln>
            <a:noFill/>
          </a:ln>
        </p:spPr>
        <p:txBody>
          <a:bodyPr>
            <a:normAutofit fontScale="92500" lnSpcReduction="20000"/>
          </a:bodyPr>
          <a:lstStyle/>
          <a:p>
            <a:pPr algn="just"/>
            <a:r>
              <a:rPr lang="en-US" sz="1800" b="1" dirty="0"/>
              <a:t>Objective: </a:t>
            </a:r>
            <a:r>
              <a:rPr lang="en-US" sz="1800" dirty="0"/>
              <a:t>Validate Baseline products: L-1b radiances, NO2, O3, </a:t>
            </a:r>
            <a:r>
              <a:rPr lang="en-US" sz="1800" dirty="0">
                <a:solidFill>
                  <a:schemeClr val="bg1">
                    <a:lumMod val="65000"/>
                  </a:schemeClr>
                </a:solidFill>
              </a:rPr>
              <a:t>SO2</a:t>
            </a:r>
            <a:r>
              <a:rPr lang="en-US" sz="1800" dirty="0"/>
              <a:t>, </a:t>
            </a:r>
            <a:r>
              <a:rPr lang="en-US" sz="1800" dirty="0">
                <a:solidFill>
                  <a:schemeClr val="bg1">
                    <a:lumMod val="65000"/>
                  </a:schemeClr>
                </a:solidFill>
              </a:rPr>
              <a:t>C2H2O2</a:t>
            </a:r>
            <a:r>
              <a:rPr lang="en-US" sz="1800" dirty="0"/>
              <a:t>, HCHO, </a:t>
            </a:r>
            <a:r>
              <a:rPr lang="en-US" sz="1800" dirty="0">
                <a:solidFill>
                  <a:schemeClr val="bg1">
                    <a:lumMod val="65000"/>
                  </a:schemeClr>
                </a:solidFill>
              </a:rPr>
              <a:t>AOD, AAOD</a:t>
            </a:r>
            <a:r>
              <a:rPr lang="en-US" sz="1800" dirty="0"/>
              <a:t>, Cloud Fraction, Cloud-top Pressure, Geo-location accuracy</a:t>
            </a:r>
          </a:p>
          <a:p>
            <a:pPr lvl="1" algn="just"/>
            <a:r>
              <a:rPr lang="en-US" sz="1400" dirty="0" smtClean="0"/>
              <a:t>Development  </a:t>
            </a:r>
            <a:r>
              <a:rPr lang="en-US" sz="1400" b="1" dirty="0">
                <a:solidFill>
                  <a:srgbClr val="FF0000"/>
                </a:solidFill>
              </a:rPr>
              <a:t>uncertainty estimates</a:t>
            </a:r>
            <a:r>
              <a:rPr lang="en-US" sz="1400" dirty="0"/>
              <a:t> of PBL </a:t>
            </a:r>
            <a:r>
              <a:rPr lang="en-US" sz="1400" dirty="0" smtClean="0"/>
              <a:t>mixing-ratios</a:t>
            </a:r>
            <a:endParaRPr lang="en-US" sz="1400" dirty="0"/>
          </a:p>
          <a:p>
            <a:pPr lvl="1" algn="just"/>
            <a:r>
              <a:rPr lang="en-US" sz="1400" dirty="0" smtClean="0"/>
              <a:t>Establish data </a:t>
            </a:r>
            <a:r>
              <a:rPr lang="en-US" sz="1400" b="1" dirty="0" smtClean="0">
                <a:solidFill>
                  <a:srgbClr val="FF0000"/>
                </a:solidFill>
              </a:rPr>
              <a:t>credibility</a:t>
            </a:r>
            <a:r>
              <a:rPr lang="en-US" sz="1400" dirty="0" smtClean="0"/>
              <a:t> within the Air-Quality Community</a:t>
            </a:r>
          </a:p>
          <a:p>
            <a:pPr algn="just"/>
            <a:r>
              <a:rPr lang="en-US" sz="1800" b="1" dirty="0" smtClean="0"/>
              <a:t>Mindset</a:t>
            </a:r>
            <a:r>
              <a:rPr lang="en-US" sz="1800" b="1" dirty="0"/>
              <a:t>:  </a:t>
            </a:r>
            <a:r>
              <a:rPr lang="en-US" sz="1800" dirty="0"/>
              <a:t>Hourly 5x5 km observations. </a:t>
            </a:r>
          </a:p>
          <a:p>
            <a:pPr lvl="1" algn="just"/>
            <a:r>
              <a:rPr lang="en-US" sz="1400" dirty="0"/>
              <a:t>Think high-resolution </a:t>
            </a:r>
            <a:r>
              <a:rPr lang="en-US" sz="1400" b="1" dirty="0">
                <a:solidFill>
                  <a:srgbClr val="FF0000"/>
                </a:solidFill>
              </a:rPr>
              <a:t>temporal and spatial evolution</a:t>
            </a:r>
          </a:p>
          <a:p>
            <a:pPr lvl="1" algn="just"/>
            <a:r>
              <a:rPr lang="en-US" sz="1400" dirty="0"/>
              <a:t>Work to overcome limited </a:t>
            </a:r>
            <a:r>
              <a:rPr lang="en-US" sz="1400" b="1" dirty="0">
                <a:solidFill>
                  <a:srgbClr val="FF0000"/>
                </a:solidFill>
              </a:rPr>
              <a:t>vertical resolution</a:t>
            </a:r>
          </a:p>
          <a:p>
            <a:pPr algn="just"/>
            <a:r>
              <a:rPr lang="en-US" sz="1800" b="1" dirty="0" smtClean="0"/>
              <a:t>Details:</a:t>
            </a:r>
            <a:endParaRPr lang="en-US" sz="1800" b="1" dirty="0"/>
          </a:p>
          <a:p>
            <a:pPr lvl="1" algn="just"/>
            <a:r>
              <a:rPr lang="en-US" sz="1400" dirty="0" smtClean="0"/>
              <a:t>PLRA table Products and schedule and GSICS: Dave Flittner</a:t>
            </a:r>
          </a:p>
          <a:p>
            <a:pPr lvl="1" algn="just"/>
            <a:r>
              <a:rPr lang="en-US" sz="1400" dirty="0" smtClean="0"/>
              <a:t>Federated activities leverage </a:t>
            </a:r>
            <a:r>
              <a:rPr lang="en-US" sz="1400" dirty="0"/>
              <a:t>(PAMS/</a:t>
            </a:r>
            <a:r>
              <a:rPr lang="en-US" sz="1400" dirty="0" err="1"/>
              <a:t>NCore</a:t>
            </a:r>
            <a:r>
              <a:rPr lang="en-US" sz="1400" dirty="0"/>
              <a:t>, </a:t>
            </a:r>
            <a:r>
              <a:rPr lang="en-US" sz="1400" dirty="0" err="1"/>
              <a:t>CASTNet</a:t>
            </a:r>
            <a:r>
              <a:rPr lang="en-US" sz="1400" dirty="0"/>
              <a:t>, CSN, and IMPROVE), along with research networks  SPARTAN  and BEACO2N, along with Canadian and Mexican assets.): </a:t>
            </a:r>
            <a:r>
              <a:rPr lang="en-US" sz="1400" dirty="0" smtClean="0"/>
              <a:t>Jim Szykman</a:t>
            </a:r>
          </a:p>
          <a:p>
            <a:pPr lvl="1" algn="just"/>
            <a:r>
              <a:rPr lang="en-US" sz="1400" dirty="0" smtClean="0"/>
              <a:t>Modeled/measured radiances: Brad Pierce &amp; Chris Chan-Miller</a:t>
            </a:r>
          </a:p>
          <a:p>
            <a:pPr lvl="1" algn="just"/>
            <a:r>
              <a:rPr lang="en-US" sz="1400" dirty="0" smtClean="0"/>
              <a:t>Pandora columns and vertical information: Jay Herman</a:t>
            </a:r>
          </a:p>
          <a:p>
            <a:pPr lvl="1" algn="just"/>
            <a:r>
              <a:rPr lang="en-US" sz="1400" dirty="0" smtClean="0"/>
              <a:t>Surface </a:t>
            </a:r>
            <a:r>
              <a:rPr lang="en-US" sz="1400" dirty="0"/>
              <a:t>remote-sensing/profiling networks and research sites: TOLNet, NDACC, Pandora, Ozonesonde, Brewer/Dobson, CAPABLE, AIRS, NAPS (Canada), and Mexican </a:t>
            </a:r>
            <a:r>
              <a:rPr lang="en-US" sz="1400" dirty="0" smtClean="0"/>
              <a:t>assets</a:t>
            </a:r>
          </a:p>
          <a:p>
            <a:pPr lvl="1" algn="just"/>
            <a:r>
              <a:rPr lang="en-US" sz="1400" dirty="0" smtClean="0"/>
              <a:t>Aircraft campaigns:  Jay Al-Saadi and Jim Crawford </a:t>
            </a:r>
          </a:p>
          <a:p>
            <a:pPr lvl="1" algn="just"/>
            <a:r>
              <a:rPr lang="en-US" sz="1400" dirty="0" smtClean="0"/>
              <a:t>ACAM/GCAS/Geo-TASO: Liu/Abad</a:t>
            </a:r>
          </a:p>
          <a:p>
            <a:pPr lvl="1" algn="just"/>
            <a:r>
              <a:rPr lang="en-US" sz="1400" dirty="0" smtClean="0"/>
              <a:t>A/C </a:t>
            </a:r>
            <a:r>
              <a:rPr lang="en-US" sz="1400" dirty="0"/>
              <a:t>validation of </a:t>
            </a:r>
            <a:r>
              <a:rPr lang="en-US" sz="1400" dirty="0" smtClean="0"/>
              <a:t>OMI </a:t>
            </a:r>
            <a:r>
              <a:rPr lang="en-US" sz="1400" dirty="0"/>
              <a:t>H</a:t>
            </a:r>
            <a:r>
              <a:rPr lang="en-US" sz="1400" baseline="-25000" dirty="0"/>
              <a:t>2</a:t>
            </a:r>
            <a:r>
              <a:rPr lang="en-US" sz="1400" dirty="0"/>
              <a:t>CO </a:t>
            </a:r>
            <a:r>
              <a:rPr lang="en-US" sz="1400" dirty="0" smtClean="0"/>
              <a:t>: Abad</a:t>
            </a:r>
          </a:p>
          <a:p>
            <a:pPr lvl="1" algn="just"/>
            <a:r>
              <a:rPr lang="en-US" sz="1400" dirty="0" smtClean="0"/>
              <a:t>Space-borne </a:t>
            </a:r>
            <a:r>
              <a:rPr lang="en-US" sz="1400" dirty="0"/>
              <a:t>instruments including OMI, GOME-2, NPP/OMPS, TROPOMI, and Sentinel 5</a:t>
            </a:r>
            <a:endParaRPr lang="en-US" sz="1400" dirty="0" smtClean="0"/>
          </a:p>
          <a:p>
            <a:pPr algn="just"/>
            <a:r>
              <a:rPr lang="en-US" sz="1800" b="1" dirty="0" smtClean="0"/>
              <a:t>Validation plans:</a:t>
            </a:r>
          </a:p>
          <a:p>
            <a:pPr lvl="1" algn="just"/>
            <a:r>
              <a:rPr lang="en-US" sz="1400" dirty="0" smtClean="0"/>
              <a:t>H</a:t>
            </a:r>
            <a:r>
              <a:rPr lang="en-US" sz="1400" baseline="-25000" dirty="0" smtClean="0"/>
              <a:t>2</a:t>
            </a:r>
            <a:r>
              <a:rPr lang="en-US" sz="1400" dirty="0" smtClean="0"/>
              <a:t>CO: Jim Szykman/Herman</a:t>
            </a:r>
          </a:p>
          <a:p>
            <a:pPr lvl="1" algn="just"/>
            <a:r>
              <a:rPr lang="en-US" sz="1400" dirty="0" smtClean="0"/>
              <a:t>NO</a:t>
            </a:r>
            <a:r>
              <a:rPr lang="en-US" sz="1400" baseline="-25000" dirty="0" smtClean="0"/>
              <a:t>2</a:t>
            </a:r>
            <a:r>
              <a:rPr lang="en-US" sz="1400" dirty="0" smtClean="0"/>
              <a:t>: Ron Cohen</a:t>
            </a:r>
          </a:p>
          <a:p>
            <a:pPr lvl="1" algn="just"/>
            <a:r>
              <a:rPr lang="en-US" sz="1400" dirty="0" smtClean="0"/>
              <a:t>O</a:t>
            </a:r>
            <a:r>
              <a:rPr lang="en-US" sz="1400" baseline="-25000" dirty="0" smtClean="0"/>
              <a:t>3</a:t>
            </a:r>
            <a:r>
              <a:rPr lang="en-US" sz="1400" dirty="0" smtClean="0"/>
              <a:t>: Mike Newchurch</a:t>
            </a:r>
          </a:p>
          <a:p>
            <a:pPr lvl="1" algn="just"/>
            <a:r>
              <a:rPr lang="en-US" sz="1400" dirty="0" smtClean="0"/>
              <a:t>International collaborations/intercomparisons: </a:t>
            </a:r>
            <a:r>
              <a:rPr lang="en-US" sz="1400" dirty="0"/>
              <a:t>Korean Geostationary Environmental Monitoring Spectrometer (GEMS) providing O3, </a:t>
            </a:r>
            <a:r>
              <a:rPr lang="en-US" sz="1400" dirty="0" smtClean="0"/>
              <a:t>NO2, </a:t>
            </a:r>
            <a:r>
              <a:rPr lang="en-US" sz="1400" dirty="0"/>
              <a:t>H2CO, SO2, and aerosol products, the European Sentinel 4 and 5P missions providing O3, NO2, H2CO, C2H2O2, SO2, H2O, and aerosol products, the NASA/NOAA NPP/OMPS providing O3, and the Global Space-based Inter-calibration System (GSICS). Newchurch/Al-Saadi/Liu/Abad</a:t>
            </a:r>
            <a:endParaRPr lang="en-US" sz="1400" dirty="0" smtClean="0"/>
          </a:p>
          <a:p>
            <a:pPr lvl="1" algn="just"/>
            <a:endParaRPr lang="en-US" sz="1400" dirty="0" smtClean="0"/>
          </a:p>
          <a:p>
            <a:pPr lvl="1" algn="just"/>
            <a:endParaRPr lang="en-US" sz="1400" dirty="0"/>
          </a:p>
          <a:p>
            <a:pPr lvl="1" algn="just"/>
            <a:endParaRPr lang="en-US" sz="1400" dirty="0" smtClean="0"/>
          </a:p>
          <a:p>
            <a:pPr algn="just"/>
            <a:endParaRPr lang="en-US" sz="1800" dirty="0" smtClean="0"/>
          </a:p>
        </p:txBody>
      </p:sp>
    </p:spTree>
    <p:extLst>
      <p:ext uri="{BB962C8B-B14F-4D97-AF65-F5344CB8AC3E}">
        <p14:creationId xmlns:p14="http://schemas.microsoft.com/office/powerpoint/2010/main" val="319567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Validation ideas</a:t>
            </a:r>
            <a:br>
              <a:rPr lang="en-US" dirty="0" smtClean="0"/>
            </a:br>
            <a:endParaRPr lang="en-US" dirty="0"/>
          </a:p>
        </p:txBody>
      </p:sp>
      <p:sp>
        <p:nvSpPr>
          <p:cNvPr id="3" name="Rectangle 2"/>
          <p:cNvSpPr/>
          <p:nvPr/>
        </p:nvSpPr>
        <p:spPr>
          <a:xfrm>
            <a:off x="457200" y="2057400"/>
            <a:ext cx="8229600" cy="3447098"/>
          </a:xfrm>
          <a:prstGeom prst="rect">
            <a:avLst/>
          </a:prstGeom>
        </p:spPr>
        <p:txBody>
          <a:bodyPr wrap="square">
            <a:spAutoFit/>
          </a:bodyPr>
          <a:lstStyle/>
          <a:p>
            <a:pPr marL="342900" indent="-342900">
              <a:buAutoNum type="arabicPeriod"/>
            </a:pPr>
            <a:r>
              <a:rPr lang="en-US" sz="1600" dirty="0" smtClean="0"/>
              <a:t>Remote </a:t>
            </a:r>
            <a:r>
              <a:rPr lang="en-US" sz="1600" dirty="0"/>
              <a:t>continental locations at middle latitudes with </a:t>
            </a:r>
            <a:r>
              <a:rPr lang="en-US" sz="1600" b="1" dirty="0"/>
              <a:t>homogeneous</a:t>
            </a:r>
            <a:r>
              <a:rPr lang="en-US" sz="1600" dirty="0"/>
              <a:t> and easily predictable surface reflectivity, simple homogeneous landscape, low cloud cover. These sites are important for validation of satellite retrievals under </a:t>
            </a:r>
            <a:r>
              <a:rPr lang="en-US" sz="1600" b="1" dirty="0"/>
              <a:t>favorable conditions. </a:t>
            </a:r>
            <a:r>
              <a:rPr lang="en-US" sz="1600" dirty="0"/>
              <a:t>In addition, they can provide long-term measurements of mainly stratospheric NO2 and O3 </a:t>
            </a:r>
            <a:r>
              <a:rPr lang="en-US" sz="1600" dirty="0" smtClean="0"/>
              <a:t>columns.</a:t>
            </a:r>
          </a:p>
          <a:p>
            <a:pPr marL="342900" indent="-342900">
              <a:buAutoNum type="arabicPeriod"/>
            </a:pPr>
            <a:r>
              <a:rPr lang="en-US" sz="1600" dirty="0" smtClean="0"/>
              <a:t>Remote </a:t>
            </a:r>
            <a:r>
              <a:rPr lang="en-US" sz="1600" dirty="0"/>
              <a:t>continental locations at middle latitudes with </a:t>
            </a:r>
            <a:r>
              <a:rPr lang="en-US" sz="1600" b="1" dirty="0"/>
              <a:t>less favorable </a:t>
            </a:r>
            <a:r>
              <a:rPr lang="en-US" sz="1600" dirty="0"/>
              <a:t>satellite retrieval conditions </a:t>
            </a:r>
            <a:endParaRPr lang="en-US" sz="1600" dirty="0" smtClean="0"/>
          </a:p>
          <a:p>
            <a:pPr marL="342900" indent="-342900">
              <a:buAutoNum type="arabicPeriod"/>
            </a:pPr>
            <a:r>
              <a:rPr lang="en-US" sz="1600" dirty="0" smtClean="0"/>
              <a:t>Multiple validation </a:t>
            </a:r>
            <a:r>
              <a:rPr lang="en-US" sz="1600" dirty="0"/>
              <a:t>instruments within </a:t>
            </a:r>
            <a:r>
              <a:rPr lang="en-US" sz="1600" b="1" dirty="0"/>
              <a:t>heterogeneous</a:t>
            </a:r>
            <a:r>
              <a:rPr lang="en-US" sz="1600" dirty="0"/>
              <a:t> locations such as big cities, coastal areas, city edges, </a:t>
            </a:r>
            <a:r>
              <a:rPr lang="en-US" sz="1600" dirty="0" smtClean="0"/>
              <a:t>etc.</a:t>
            </a:r>
          </a:p>
          <a:p>
            <a:pPr marL="342900" indent="-342900">
              <a:buAutoNum type="arabicPeriod"/>
            </a:pPr>
            <a:r>
              <a:rPr lang="en-US" sz="1600" b="1" dirty="0" smtClean="0"/>
              <a:t>High </a:t>
            </a:r>
            <a:r>
              <a:rPr lang="en-US" sz="1600" b="1" dirty="0"/>
              <a:t>latitudes </a:t>
            </a:r>
            <a:r>
              <a:rPr lang="en-US" sz="1600" dirty="0"/>
              <a:t>with challenging SZA and reflectivity's </a:t>
            </a:r>
            <a:r>
              <a:rPr lang="en-US" sz="1600" dirty="0" smtClean="0"/>
              <a:t>etc.</a:t>
            </a:r>
          </a:p>
          <a:p>
            <a:pPr marL="342900" indent="-342900">
              <a:buAutoNum type="arabicPeriod"/>
            </a:pPr>
            <a:r>
              <a:rPr lang="en-US" sz="1600" dirty="0" smtClean="0">
                <a:cs typeface="Arial" panose="020B0604020202020204" pitchFamily="34" charset="0"/>
              </a:rPr>
              <a:t>Examine </a:t>
            </a:r>
            <a:r>
              <a:rPr lang="en-US" sz="1600" dirty="0">
                <a:cs typeface="Arial" panose="020B0604020202020204" pitchFamily="34" charset="0"/>
              </a:rPr>
              <a:t>repeats at a </a:t>
            </a:r>
            <a:r>
              <a:rPr lang="en-US" sz="1600" b="1" dirty="0">
                <a:cs typeface="Arial" panose="020B0604020202020204" pitchFamily="34" charset="0"/>
              </a:rPr>
              <a:t>power plant </a:t>
            </a:r>
            <a:r>
              <a:rPr lang="en-US" sz="1600" dirty="0">
                <a:cs typeface="Arial" panose="020B0604020202020204" pitchFamily="34" charset="0"/>
              </a:rPr>
              <a:t>with </a:t>
            </a:r>
            <a:r>
              <a:rPr lang="en-US" sz="1600" dirty="0" smtClean="0">
                <a:cs typeface="Arial" panose="020B0604020202020204" pitchFamily="34" charset="0"/>
              </a:rPr>
              <a:t>near-constant </a:t>
            </a:r>
            <a:r>
              <a:rPr lang="en-US" sz="1600" dirty="0">
                <a:cs typeface="Arial" panose="020B0604020202020204" pitchFamily="34" charset="0"/>
              </a:rPr>
              <a:t>emissions and check that there is little variation of NO</a:t>
            </a:r>
            <a:r>
              <a:rPr lang="en-US" sz="1600" baseline="-25000" dirty="0">
                <a:cs typeface="Arial" panose="020B0604020202020204" pitchFamily="34" charset="0"/>
              </a:rPr>
              <a:t>2</a:t>
            </a:r>
            <a:r>
              <a:rPr lang="en-US" sz="1600" dirty="0">
                <a:cs typeface="Arial" panose="020B0604020202020204" pitchFamily="34" charset="0"/>
              </a:rPr>
              <a:t> with time of day.</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endParaRPr lang="en-US" sz="1400" dirty="0"/>
          </a:p>
        </p:txBody>
      </p:sp>
    </p:spTree>
    <p:extLst>
      <p:ext uri="{BB962C8B-B14F-4D97-AF65-F5344CB8AC3E}">
        <p14:creationId xmlns:p14="http://schemas.microsoft.com/office/powerpoint/2010/main" val="2519262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Validation ideas</a:t>
            </a:r>
            <a:br>
              <a:rPr lang="en-US" dirty="0" smtClean="0"/>
            </a:br>
            <a:endParaRPr lang="en-US" dirty="0"/>
          </a:p>
        </p:txBody>
      </p:sp>
      <p:sp>
        <p:nvSpPr>
          <p:cNvPr id="3" name="Rectangle 2"/>
          <p:cNvSpPr/>
          <p:nvPr/>
        </p:nvSpPr>
        <p:spPr>
          <a:xfrm>
            <a:off x="420584" y="1676400"/>
            <a:ext cx="8229600" cy="4647426"/>
          </a:xfrm>
          <a:prstGeom prst="rect">
            <a:avLst/>
          </a:prstGeom>
        </p:spPr>
        <p:txBody>
          <a:bodyPr wrap="square">
            <a:spAutoFit/>
          </a:bodyPr>
          <a:lstStyle/>
          <a:p>
            <a:pPr algn="ctr"/>
            <a:r>
              <a:rPr lang="en-US" sz="1600" b="1" dirty="0" smtClean="0"/>
              <a:t>TEMPO </a:t>
            </a:r>
            <a:r>
              <a:rPr lang="en-US" sz="1600" b="1" dirty="0"/>
              <a:t>Validation Workshop</a:t>
            </a:r>
            <a:endParaRPr lang="en-US" sz="1600" dirty="0"/>
          </a:p>
          <a:p>
            <a:pPr algn="ctr"/>
            <a:r>
              <a:rPr lang="en-US" sz="1600" dirty="0"/>
              <a:t>2017 April 26 and 27, David Brower Center, Berkeley, </a:t>
            </a:r>
            <a:r>
              <a:rPr lang="en-US" sz="1600" dirty="0" smtClean="0"/>
              <a:t>CA</a:t>
            </a:r>
          </a:p>
          <a:p>
            <a:pPr algn="ctr"/>
            <a:endParaRPr lang="en-US" sz="1600" dirty="0"/>
          </a:p>
          <a:p>
            <a:pPr algn="ctr"/>
            <a:r>
              <a:rPr lang="en-US" sz="1600" b="1" dirty="0"/>
              <a:t>Workshop </a:t>
            </a:r>
            <a:r>
              <a:rPr lang="en-US" sz="1600" b="1" dirty="0" smtClean="0"/>
              <a:t>Goals</a:t>
            </a:r>
          </a:p>
          <a:p>
            <a:pPr algn="ctr"/>
            <a:endParaRPr lang="en-US" sz="1600" b="1" dirty="0"/>
          </a:p>
          <a:p>
            <a:pPr algn="ctr"/>
            <a:endParaRPr lang="en-US" sz="1600" dirty="0"/>
          </a:p>
          <a:p>
            <a:pPr marL="342900" lvl="0" indent="-342900">
              <a:buAutoNum type="arabicPeriod"/>
            </a:pPr>
            <a:r>
              <a:rPr lang="en-US" sz="1600" dirty="0" smtClean="0"/>
              <a:t>Identify </a:t>
            </a:r>
            <a:r>
              <a:rPr lang="en-US" sz="1600" dirty="0"/>
              <a:t>validation strategies that will quickly find programming and other </a:t>
            </a:r>
            <a:r>
              <a:rPr lang="en-US" sz="1600" b="1" dirty="0"/>
              <a:t>simple retrieval mistakes</a:t>
            </a:r>
            <a:r>
              <a:rPr lang="en-US" sz="1600" dirty="0"/>
              <a:t> in the early days of </a:t>
            </a:r>
            <a:r>
              <a:rPr lang="en-US" sz="1600" dirty="0" smtClean="0"/>
              <a:t>TEMPO.</a:t>
            </a:r>
          </a:p>
          <a:p>
            <a:pPr marL="342900" lvl="0" indent="-342900">
              <a:buAutoNum type="arabicPeriod"/>
            </a:pPr>
            <a:r>
              <a:rPr lang="en-US" sz="1600" dirty="0" smtClean="0"/>
              <a:t>Summarize </a:t>
            </a:r>
            <a:r>
              <a:rPr lang="en-US" sz="1600" b="1" dirty="0"/>
              <a:t>strategies</a:t>
            </a:r>
            <a:r>
              <a:rPr lang="en-US" sz="1600" dirty="0"/>
              <a:t> for validation that were effective at challenging and then guiding improvements to retrieval assumptions/algorithms for previous related space-based </a:t>
            </a:r>
            <a:r>
              <a:rPr lang="en-US" sz="1600" dirty="0" smtClean="0"/>
              <a:t>instruments</a:t>
            </a:r>
          </a:p>
          <a:p>
            <a:pPr marL="342900" lvl="0" indent="-342900">
              <a:buAutoNum type="arabicPeriod"/>
            </a:pPr>
            <a:r>
              <a:rPr lang="en-US" sz="1600" dirty="0" smtClean="0"/>
              <a:t>Identify </a:t>
            </a:r>
            <a:r>
              <a:rPr lang="en-US" sz="1600" dirty="0"/>
              <a:t>strategies for testing the </a:t>
            </a:r>
            <a:r>
              <a:rPr lang="en-US" sz="1600" b="1" dirty="0"/>
              <a:t>SZA dependence </a:t>
            </a:r>
            <a:r>
              <a:rPr lang="en-US" sz="1600" dirty="0"/>
              <a:t>of the retrieval. Which aspects of SZA variations have been tested with the current array of LEO instruments? What new aspects are to be </a:t>
            </a:r>
            <a:r>
              <a:rPr lang="en-US" sz="1600" dirty="0" smtClean="0"/>
              <a:t>evaluated?</a:t>
            </a:r>
          </a:p>
          <a:p>
            <a:pPr marL="342900" lvl="0" indent="-342900">
              <a:buAutoNum type="arabicPeriod"/>
            </a:pPr>
            <a:r>
              <a:rPr lang="en-US" sz="1600" dirty="0" smtClean="0"/>
              <a:t>Identify </a:t>
            </a:r>
            <a:r>
              <a:rPr lang="en-US" sz="1600" dirty="0"/>
              <a:t>strategies for testing the </a:t>
            </a:r>
            <a:r>
              <a:rPr lang="en-US" sz="1600" b="1" dirty="0"/>
              <a:t>novel </a:t>
            </a:r>
            <a:r>
              <a:rPr lang="en-US" sz="1600" b="1" dirty="0" smtClean="0"/>
              <a:t>high-spatial-resolution </a:t>
            </a:r>
            <a:r>
              <a:rPr lang="en-US" sz="1600" b="1" dirty="0"/>
              <a:t>aspects </a:t>
            </a:r>
            <a:r>
              <a:rPr lang="en-US" sz="1600" dirty="0"/>
              <a:t>of the retrieval.</a:t>
            </a:r>
          </a:p>
          <a:p>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endParaRPr lang="en-US" sz="1400" dirty="0"/>
          </a:p>
        </p:txBody>
      </p:sp>
    </p:spTree>
    <p:extLst>
      <p:ext uri="{BB962C8B-B14F-4D97-AF65-F5344CB8AC3E}">
        <p14:creationId xmlns:p14="http://schemas.microsoft.com/office/powerpoint/2010/main" val="38508328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13827</TotalTime>
  <Words>4283</Words>
  <Application>Microsoft Office PowerPoint</Application>
  <PresentationFormat>On-screen Show (4:3)</PresentationFormat>
  <Paragraphs>633</Paragraphs>
  <Slides>58</Slides>
  <Notes>27</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Current TEMPO Validation Team All are welcome</vt:lpstr>
      <vt:lpstr>PLRA Section 4.1.1.b Baseline Cal/Val</vt:lpstr>
      <vt:lpstr>PowerPoint Presentation</vt:lpstr>
      <vt:lpstr>Validation Side Note</vt:lpstr>
      <vt:lpstr>PowerPoint Presentation</vt:lpstr>
      <vt:lpstr>Context: What we would like to do</vt:lpstr>
      <vt:lpstr>Validation ideas </vt:lpstr>
      <vt:lpstr>Validation ideas </vt:lpstr>
      <vt:lpstr>Some outcomes of the 2017 Validation Meeting:  </vt:lpstr>
      <vt:lpstr>PowerPoint Presentation</vt:lpstr>
      <vt:lpstr>PowerPoint Presentation</vt:lpstr>
      <vt:lpstr>PowerPoint Presentation</vt:lpstr>
      <vt:lpstr>NO2 variation during D-AQ NE</vt:lpstr>
      <vt:lpstr>Pandora Locations</vt:lpstr>
      <vt:lpstr>PowerPoint Presentation</vt:lpstr>
      <vt:lpstr>Validation Approach</vt:lpstr>
      <vt:lpstr>Validation Approach</vt:lpstr>
      <vt:lpstr>PowerPoint Presentation</vt:lpstr>
      <vt:lpstr>PowerPoint Presentation</vt:lpstr>
      <vt:lpstr>Structure, Capabilities, and Accomplishments of the Tropospheric Ozone Lidar Network, TOLNet, for Background Ozone Determination  ENV-Vision; May 10-11, 2016; Washington D.C.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ACAM Spatial/Temporal Variability NO2 July 21st MD Deployment</vt:lpstr>
      <vt:lpstr>GCAS CH2O Sept. 24th  Houston deployment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CH2O Validation Challenges</vt:lpstr>
      <vt:lpstr>DISCOVER-AQ P-3 Median CH2O Profiles </vt:lpstr>
      <vt:lpstr>Zhu et al., ACP 2016</vt:lpstr>
      <vt:lpstr>PowerPoint Presentation</vt:lpstr>
      <vt:lpstr>Rationale for pursuit of a Federated Activity for TEMPO L2/L3 Validation </vt:lpstr>
      <vt:lpstr>TEMPO relevant changes under PAMS Network Re-Engineering </vt:lpstr>
      <vt:lpstr>PowerPoint Presentation</vt:lpstr>
      <vt:lpstr>PowerPoint Presentation</vt:lpstr>
      <vt:lpstr>PowerPoint Presentation</vt:lpstr>
      <vt:lpstr>Conclusions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Capabilities, and Accomplishments of the Tropospheric Ozone Lidar Network, TOLNet, for Background Ozone Determination  ENV-Vision; May 10-11, 2016; Washington D.C.</dc:title>
  <dc:creator>Mike Newchurch</dc:creator>
  <cp:lastModifiedBy>Mike Newchurch</cp:lastModifiedBy>
  <cp:revision>88</cp:revision>
  <dcterms:created xsi:type="dcterms:W3CDTF">2006-08-16T00:00:00Z</dcterms:created>
  <dcterms:modified xsi:type="dcterms:W3CDTF">2018-06-06T21:02:01Z</dcterms:modified>
</cp:coreProperties>
</file>